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8" r:id="rId1"/>
  </p:sldMasterIdLst>
  <p:notesMasterIdLst>
    <p:notesMasterId r:id="rId106"/>
  </p:notesMasterIdLst>
  <p:sldIdLst>
    <p:sldId id="753" r:id="rId2"/>
    <p:sldId id="754" r:id="rId3"/>
    <p:sldId id="848" r:id="rId4"/>
    <p:sldId id="752" r:id="rId5"/>
    <p:sldId id="826" r:id="rId6"/>
    <p:sldId id="824" r:id="rId7"/>
    <p:sldId id="854" r:id="rId8"/>
    <p:sldId id="756" r:id="rId9"/>
    <p:sldId id="837" r:id="rId10"/>
    <p:sldId id="757" r:id="rId11"/>
    <p:sldId id="730" r:id="rId12"/>
    <p:sldId id="533" r:id="rId13"/>
    <p:sldId id="534" r:id="rId14"/>
    <p:sldId id="540" r:id="rId15"/>
    <p:sldId id="554" r:id="rId16"/>
    <p:sldId id="539" r:id="rId17"/>
    <p:sldId id="542" r:id="rId18"/>
    <p:sldId id="842" r:id="rId19"/>
    <p:sldId id="623" r:id="rId20"/>
    <p:sldId id="587" r:id="rId21"/>
    <p:sldId id="598" r:id="rId22"/>
    <p:sldId id="544" r:id="rId23"/>
    <p:sldId id="545" r:id="rId24"/>
    <p:sldId id="532" r:id="rId25"/>
    <p:sldId id="830" r:id="rId26"/>
    <p:sldId id="829" r:id="rId27"/>
    <p:sldId id="843" r:id="rId28"/>
    <p:sldId id="546" r:id="rId29"/>
    <p:sldId id="828" r:id="rId30"/>
    <p:sldId id="538" r:id="rId31"/>
    <p:sldId id="625" r:id="rId32"/>
    <p:sldId id="610" r:id="rId33"/>
    <p:sldId id="531" r:id="rId34"/>
    <p:sldId id="549" r:id="rId35"/>
    <p:sldId id="550" r:id="rId36"/>
    <p:sldId id="871" r:id="rId37"/>
    <p:sldId id="618" r:id="rId38"/>
    <p:sldId id="834" r:id="rId39"/>
    <p:sldId id="866" r:id="rId40"/>
    <p:sldId id="835" r:id="rId41"/>
    <p:sldId id="833" r:id="rId42"/>
    <p:sldId id="562" r:id="rId43"/>
    <p:sldId id="856" r:id="rId44"/>
    <p:sldId id="836" r:id="rId45"/>
    <p:sldId id="850" r:id="rId46"/>
    <p:sldId id="851" r:id="rId47"/>
    <p:sldId id="852" r:id="rId48"/>
    <p:sldId id="556" r:id="rId49"/>
    <p:sldId id="558" r:id="rId50"/>
    <p:sldId id="559" r:id="rId51"/>
    <p:sldId id="578" r:id="rId52"/>
    <p:sldId id="867" r:id="rId53"/>
    <p:sldId id="847" r:id="rId54"/>
    <p:sldId id="612" r:id="rId55"/>
    <p:sldId id="608" r:id="rId56"/>
    <p:sldId id="535" r:id="rId57"/>
    <p:sldId id="609" r:id="rId58"/>
    <p:sldId id="868" r:id="rId59"/>
    <p:sldId id="594" r:id="rId60"/>
    <p:sldId id="563" r:id="rId61"/>
    <p:sldId id="857" r:id="rId62"/>
    <p:sldId id="853" r:id="rId63"/>
    <p:sldId id="859" r:id="rId64"/>
    <p:sldId id="858" r:id="rId65"/>
    <p:sldId id="565" r:id="rId66"/>
    <p:sldId id="575" r:id="rId67"/>
    <p:sldId id="845" r:id="rId68"/>
    <p:sldId id="846" r:id="rId69"/>
    <p:sldId id="622" r:id="rId70"/>
    <p:sldId id="576" r:id="rId71"/>
    <p:sldId id="566" r:id="rId72"/>
    <p:sldId id="567" r:id="rId73"/>
    <p:sldId id="621" r:id="rId74"/>
    <p:sldId id="595" r:id="rId75"/>
    <p:sldId id="865" r:id="rId76"/>
    <p:sldId id="564" r:id="rId77"/>
    <p:sldId id="860" r:id="rId78"/>
    <p:sldId id="862" r:id="rId79"/>
    <p:sldId id="863" r:id="rId80"/>
    <p:sldId id="864" r:id="rId81"/>
    <p:sldId id="861" r:id="rId82"/>
    <p:sldId id="568" r:id="rId83"/>
    <p:sldId id="590" r:id="rId84"/>
    <p:sldId id="614" r:id="rId85"/>
    <p:sldId id="615" r:id="rId86"/>
    <p:sldId id="580" r:id="rId87"/>
    <p:sldId id="582" r:id="rId88"/>
    <p:sldId id="602" r:id="rId89"/>
    <p:sldId id="583" r:id="rId90"/>
    <p:sldId id="584" r:id="rId91"/>
    <p:sldId id="585" r:id="rId92"/>
    <p:sldId id="581" r:id="rId93"/>
    <p:sldId id="586" r:id="rId94"/>
    <p:sldId id="613" r:id="rId95"/>
    <p:sldId id="596" r:id="rId96"/>
    <p:sldId id="574" r:id="rId97"/>
    <p:sldId id="855" r:id="rId98"/>
    <p:sldId id="604" r:id="rId99"/>
    <p:sldId id="869" r:id="rId100"/>
    <p:sldId id="787" r:id="rId101"/>
    <p:sldId id="870" r:id="rId102"/>
    <p:sldId id="761" r:id="rId103"/>
    <p:sldId id="786" r:id="rId104"/>
    <p:sldId id="599"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4567"/>
    <p:restoredTop sz="92960"/>
  </p:normalViewPr>
  <p:slideViewPr>
    <p:cSldViewPr snapToGrid="0" snapToObjects="1">
      <p:cViewPr varScale="1">
        <p:scale>
          <a:sx n="87" d="100"/>
          <a:sy n="87" d="100"/>
        </p:scale>
        <p:origin x="1792" y="200"/>
      </p:cViewPr>
      <p:guideLst/>
    </p:cSldViewPr>
  </p:slideViewPr>
  <p:outlineViewPr>
    <p:cViewPr>
      <p:scale>
        <a:sx n="33" d="100"/>
        <a:sy n="33" d="100"/>
      </p:scale>
      <p:origin x="0" y="-1423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52A11-34CD-4547-8A88-B31C2793DEB4}" type="datetimeFigureOut">
              <a:rPr lang="en-US" smtClean="0"/>
              <a:t>10/12/23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C97E9-1342-C948-A341-62D87CC64BF9}" type="slidenum">
              <a:rPr lang="en-US" smtClean="0"/>
              <a:t>‹#›</a:t>
            </a:fld>
            <a:endParaRPr lang="en-US"/>
          </a:p>
        </p:txBody>
      </p:sp>
    </p:spTree>
    <p:extLst>
      <p:ext uri="{BB962C8B-B14F-4D97-AF65-F5344CB8AC3E}">
        <p14:creationId xmlns:p14="http://schemas.microsoft.com/office/powerpoint/2010/main" val="262368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C97E9-1342-C948-A341-62D87CC64BF9}" type="slidenum">
              <a:rPr lang="en-US" smtClean="0"/>
              <a:t>68</a:t>
            </a:fld>
            <a:endParaRPr lang="en-US"/>
          </a:p>
        </p:txBody>
      </p:sp>
    </p:spTree>
    <p:extLst>
      <p:ext uri="{BB962C8B-B14F-4D97-AF65-F5344CB8AC3E}">
        <p14:creationId xmlns:p14="http://schemas.microsoft.com/office/powerpoint/2010/main" val="120155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B4537-BFF4-E651-2C28-34E690E024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2F4FD0-6488-D0E3-A1A5-071BCEDA6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47C34-2A21-FB65-A27F-AA6CC937CACD}"/>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B5F05FBA-A854-DFB9-8A7A-02E186946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28622-8907-6314-1B66-AA39E0696414}"/>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262957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F701-8B82-6EC4-0B73-C969EB5BEF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488AB9-DFAE-3349-D614-752A28617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C141C-CF26-6133-CA68-E5D16955BE19}"/>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0C2D6A5A-29E3-ADB2-C131-597E14992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472A1-B993-B818-77A5-48DB80AC7CEB}"/>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275136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52FA68-4759-17B6-988F-DBCD2E340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72BE0-F81B-9BFD-B9C5-1836DA09E2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19FF0-2997-6513-3B38-0B1432C5AA4A}"/>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08F89C16-9E97-AB07-3813-C3699897D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A1436-413E-77E2-AF5E-32FA58862A52}"/>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315516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5706-5F5E-3B1D-41EA-4499D4649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BBFC7-B524-FC31-1DBC-AAAD68EC7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4563F-28A9-AA76-28E2-FDB68FFAD32B}"/>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2D328985-7D07-3516-C792-176862602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5D2A4-E7C5-16B4-FAEF-E26E8D93CCA6}"/>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150451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7A01-4038-D317-EE4E-97D4F953C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1CEC4-9321-5E16-DBF1-1DFC76E22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D423E1-1007-948F-C7FD-087757758A86}"/>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6F3A6549-3F0B-73E4-3C73-33C8E7DCC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68EDD-E880-F7C8-A645-E192AFA6A395}"/>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376532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3A59-1BBE-E2B0-B458-7449704C9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F9C37-62C3-AC19-D2C4-7631C28AC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F3CBC-C86E-5925-463C-981B82173D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64AFA-D2C8-84B8-243C-281C2714736C}"/>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6" name="Footer Placeholder 5">
            <a:extLst>
              <a:ext uri="{FF2B5EF4-FFF2-40B4-BE49-F238E27FC236}">
                <a16:creationId xmlns:a16="http://schemas.microsoft.com/office/drawing/2014/main" id="{B1047155-03E1-B54B-58CD-9C9DBDA8C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281ACD-8EC2-FF3D-3860-C25EA5A7A297}"/>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125183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CEEA-92B1-33C9-BB8D-AA4BDB7A8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DCAC7-2595-BF71-CFC7-9FAABA080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93AA1-30F1-8E15-5C50-1AA7C1D5F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5F05A7-9C4B-C20A-A2CE-D711AA6AE1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84505-8335-1AA9-8E99-BD0DEB5DF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F5C71-8275-8C6D-E64F-A1E972B7F893}"/>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8" name="Footer Placeholder 7">
            <a:extLst>
              <a:ext uri="{FF2B5EF4-FFF2-40B4-BE49-F238E27FC236}">
                <a16:creationId xmlns:a16="http://schemas.microsoft.com/office/drawing/2014/main" id="{C45A1673-C551-C73A-D774-83008EC8A7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7583DB-7C24-8034-28C8-8812C60D8634}"/>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284372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3414-38C5-D6FA-018C-7294ADC7A1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EA7F5-B4B9-2F6D-4805-B46D42BD22FC}"/>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4" name="Footer Placeholder 3">
            <a:extLst>
              <a:ext uri="{FF2B5EF4-FFF2-40B4-BE49-F238E27FC236}">
                <a16:creationId xmlns:a16="http://schemas.microsoft.com/office/drawing/2014/main" id="{D9325719-3D71-0218-8AFD-59791CCBA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71713F-7640-D19A-52A4-DE33B365B7EC}"/>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375877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3B390-4CE6-0084-AF28-B8D690CDF758}"/>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3" name="Footer Placeholder 2">
            <a:extLst>
              <a:ext uri="{FF2B5EF4-FFF2-40B4-BE49-F238E27FC236}">
                <a16:creationId xmlns:a16="http://schemas.microsoft.com/office/drawing/2014/main" id="{877B64C1-FCD4-66FB-8129-A2CB76AC8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3BFE2-C787-B60A-7449-F2B043FB74FF}"/>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106832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73AA-B5BF-1668-C5AD-476355A07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F48A63-A18A-5DCA-11E3-015BF1172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02247D-DE2D-14A4-924D-298137E2D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08EC4-E78F-E2CA-666D-CF86D8DF40D6}"/>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6" name="Footer Placeholder 5">
            <a:extLst>
              <a:ext uri="{FF2B5EF4-FFF2-40B4-BE49-F238E27FC236}">
                <a16:creationId xmlns:a16="http://schemas.microsoft.com/office/drawing/2014/main" id="{E3E378D3-FA1F-BA6C-9241-980A1E6FC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7598F-6A16-B265-A183-E8670A622E5F}"/>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169101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66CC-D9BA-80DD-227F-7B3B82575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A60D5-79B2-23B6-4ED7-A895BCA0B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963E8-A831-1579-CD71-3F8204156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3DCDF-F6CB-1D68-7A4D-E2C784646743}"/>
              </a:ext>
            </a:extLst>
          </p:cNvPr>
          <p:cNvSpPr>
            <a:spLocks noGrp="1"/>
          </p:cNvSpPr>
          <p:nvPr>
            <p:ph type="dt" sz="half" idx="10"/>
          </p:nvPr>
        </p:nvSpPr>
        <p:spPr/>
        <p:txBody>
          <a:bodyPr/>
          <a:lstStyle/>
          <a:p>
            <a:fld id="{5E3135FC-2E13-AE4F-A8D9-24B00DF14E0E}" type="datetimeFigureOut">
              <a:rPr lang="en-US" smtClean="0"/>
              <a:t>10/12/23</a:t>
            </a:fld>
            <a:endParaRPr lang="en-US"/>
          </a:p>
        </p:txBody>
      </p:sp>
      <p:sp>
        <p:nvSpPr>
          <p:cNvPr id="6" name="Footer Placeholder 5">
            <a:extLst>
              <a:ext uri="{FF2B5EF4-FFF2-40B4-BE49-F238E27FC236}">
                <a16:creationId xmlns:a16="http://schemas.microsoft.com/office/drawing/2014/main" id="{4B1BD3C9-2540-811D-C20A-70D1244C41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AF5DB2-0EFF-BD14-04B2-2396A9BE119E}"/>
              </a:ext>
            </a:extLst>
          </p:cNvPr>
          <p:cNvSpPr>
            <a:spLocks noGrp="1"/>
          </p:cNvSpPr>
          <p:nvPr>
            <p:ph type="sldNum" sz="quarter" idx="12"/>
          </p:nvPr>
        </p:nvSpPr>
        <p:spPr/>
        <p:txBody>
          <a:bodyPr/>
          <a:lstStyle/>
          <a:p>
            <a:fld id="{D97117BF-47E3-AE45-8F45-F6F2B7522EA7}" type="slidenum">
              <a:rPr lang="en-US" smtClean="0"/>
              <a:t>‹#›</a:t>
            </a:fld>
            <a:endParaRPr lang="en-US"/>
          </a:p>
        </p:txBody>
      </p:sp>
    </p:spTree>
    <p:extLst>
      <p:ext uri="{BB962C8B-B14F-4D97-AF65-F5344CB8AC3E}">
        <p14:creationId xmlns:p14="http://schemas.microsoft.com/office/powerpoint/2010/main" val="407037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896139-9C72-E689-B20E-968380CC0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7CB0E-867E-65DE-7A6F-C935D5C7C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0443E-5945-17A6-D614-CC96B6E72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135FC-2E13-AE4F-A8D9-24B00DF14E0E}" type="datetimeFigureOut">
              <a:rPr lang="en-US" smtClean="0"/>
              <a:t>10/12/23</a:t>
            </a:fld>
            <a:endParaRPr lang="en-US"/>
          </a:p>
        </p:txBody>
      </p:sp>
      <p:sp>
        <p:nvSpPr>
          <p:cNvPr id="5" name="Footer Placeholder 4">
            <a:extLst>
              <a:ext uri="{FF2B5EF4-FFF2-40B4-BE49-F238E27FC236}">
                <a16:creationId xmlns:a16="http://schemas.microsoft.com/office/drawing/2014/main" id="{989D36F6-20E7-3F62-26F6-D01F6CF7B2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4CFAB-57B9-3FF3-F50B-32F8E3A43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117BF-47E3-AE45-8F45-F6F2B7522EA7}" type="slidenum">
              <a:rPr lang="en-US" smtClean="0"/>
              <a:t>‹#›</a:t>
            </a:fld>
            <a:endParaRPr lang="en-US"/>
          </a:p>
        </p:txBody>
      </p:sp>
    </p:spTree>
    <p:extLst>
      <p:ext uri="{BB962C8B-B14F-4D97-AF65-F5344CB8AC3E}">
        <p14:creationId xmlns:p14="http://schemas.microsoft.com/office/powerpoint/2010/main" val="191236463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twitter.com/cher/status/1073020202311311360" TargetMode="External"/><Relationship Id="rId2" Type="http://schemas.openxmlformats.org/officeDocument/2006/relationships/hyperlink" Target="https://twitter.com/cher" TargetMode="Externa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hyperlink" Target="https://twitter.com/Rosie/status/1073077220707614720/retweets/with_comments" TargetMode="External"/><Relationship Id="rId3" Type="http://schemas.openxmlformats.org/officeDocument/2006/relationships/hyperlink" Target="https://twitter.com/mendonca1969" TargetMode="External"/><Relationship Id="rId7" Type="http://schemas.openxmlformats.org/officeDocument/2006/relationships/hyperlink" Target="https://twitter.com/Rosie/status/1073077220707614720/retweets" TargetMode="External"/><Relationship Id="rId2" Type="http://schemas.openxmlformats.org/officeDocument/2006/relationships/hyperlink" Target="https://twitter.com/Rosie" TargetMode="External"/><Relationship Id="rId1" Type="http://schemas.openxmlformats.org/officeDocument/2006/relationships/slideLayout" Target="../slideLayouts/slideLayout7.xml"/><Relationship Id="rId6" Type="http://schemas.openxmlformats.org/officeDocument/2006/relationships/hyperlink" Target="https://help.twitter.com/using-twitter/how-to-tweet#source-labels" TargetMode="External"/><Relationship Id="rId5" Type="http://schemas.openxmlformats.org/officeDocument/2006/relationships/hyperlink" Target="https://twitter.com/Rosie/status/1073077220707614720" TargetMode="External"/><Relationship Id="rId10" Type="http://schemas.openxmlformats.org/officeDocument/2006/relationships/image" Target="../media/image3.tiff"/><Relationship Id="rId4" Type="http://schemas.openxmlformats.org/officeDocument/2006/relationships/hyperlink" Target="https://twitter.com/cher" TargetMode="External"/><Relationship Id="rId9" Type="http://schemas.openxmlformats.org/officeDocument/2006/relationships/hyperlink" Target="https://twitter.com/Rosie/status/1073077220707614720/like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EAAE62-5F58-5208-AD8D-7F25A0E84C96}"/>
              </a:ext>
            </a:extLst>
          </p:cNvPr>
          <p:cNvSpPr txBox="1"/>
          <p:nvPr/>
        </p:nvSpPr>
        <p:spPr>
          <a:xfrm>
            <a:off x="5707626" y="2035277"/>
            <a:ext cx="4852219" cy="1200329"/>
          </a:xfrm>
          <a:prstGeom prst="rect">
            <a:avLst/>
          </a:prstGeom>
          <a:noFill/>
        </p:spPr>
        <p:txBody>
          <a:bodyPr wrap="square" rtlCol="0">
            <a:spAutoFit/>
          </a:bodyPr>
          <a:lstStyle/>
          <a:p>
            <a:r>
              <a:rPr lang="en-US" sz="7200" b="1" i="0" u="none" strike="noStrike" dirty="0">
                <a:effectLst/>
                <a:latin typeface="Proxima Nova Rg"/>
              </a:rPr>
              <a:t>Legacy</a:t>
            </a:r>
            <a:endParaRPr lang="en-US" sz="7200" dirty="0"/>
          </a:p>
        </p:txBody>
      </p:sp>
      <p:sp>
        <p:nvSpPr>
          <p:cNvPr id="3" name="Quad Arrow 2">
            <a:extLst>
              <a:ext uri="{FF2B5EF4-FFF2-40B4-BE49-F238E27FC236}">
                <a16:creationId xmlns:a16="http://schemas.microsoft.com/office/drawing/2014/main" id="{2A9FD7DA-1C82-9E8B-E641-97DE4D1AC7A2}"/>
              </a:ext>
            </a:extLst>
          </p:cNvPr>
          <p:cNvSpPr/>
          <p:nvPr/>
        </p:nvSpPr>
        <p:spPr>
          <a:xfrm>
            <a:off x="3731342" y="1841883"/>
            <a:ext cx="1415846" cy="1587117"/>
          </a:xfrm>
          <a:prstGeom prst="quad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310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7742903" cy="2954655"/>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1 Peter 3:15​</a:t>
            </a:r>
          </a:p>
          <a:p>
            <a:pPr algn="l" rtl="0" fontAlgn="base"/>
            <a:r>
              <a:rPr lang="en-US" sz="3200" b="0" i="1" u="none" strike="noStrike" dirty="0">
                <a:solidFill>
                  <a:srgbClr val="FFC000"/>
                </a:solidFill>
                <a:effectLst/>
                <a:latin typeface="Georgia" panose="02040502050405020303" pitchFamily="18" charset="0"/>
              </a:rPr>
              <a:t>Always be prepared</a:t>
            </a:r>
            <a:r>
              <a:rPr lang="en-US" sz="3200" b="0" i="0" u="none" strike="noStrike" dirty="0">
                <a:effectLst/>
                <a:latin typeface="Georgia" panose="02040502050405020303" pitchFamily="18" charset="0"/>
              </a:rPr>
              <a:t> to give an answer to everyone who asks you to give the reason for the hope that you have. But do this with gentleness and respect. </a:t>
            </a:r>
          </a:p>
          <a:p>
            <a:endParaRPr lang="en-US" dirty="0"/>
          </a:p>
        </p:txBody>
      </p:sp>
    </p:spTree>
    <p:extLst>
      <p:ext uri="{BB962C8B-B14F-4D97-AF65-F5344CB8AC3E}">
        <p14:creationId xmlns:p14="http://schemas.microsoft.com/office/powerpoint/2010/main" val="1168940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1E3-E822-CE92-71D1-A932F3632AC1}"/>
              </a:ext>
            </a:extLst>
          </p:cNvPr>
          <p:cNvSpPr>
            <a:spLocks noGrp="1"/>
          </p:cNvSpPr>
          <p:nvPr>
            <p:ph type="title"/>
          </p:nvPr>
        </p:nvSpPr>
        <p:spPr>
          <a:xfrm>
            <a:off x="2231136" y="1539879"/>
            <a:ext cx="7729728" cy="1188720"/>
          </a:xfrm>
        </p:spPr>
        <p:txBody>
          <a:bodyPr/>
          <a:lstStyle/>
          <a:p>
            <a:r>
              <a:rPr lang="en-US" dirty="0"/>
              <a:t>Our response</a:t>
            </a:r>
            <a:br>
              <a:rPr lang="en-US" dirty="0"/>
            </a:br>
            <a:r>
              <a:rPr lang="en-US" sz="2400" i="1" dirty="0">
                <a:solidFill>
                  <a:srgbClr val="FFC000"/>
                </a:solidFill>
              </a:rPr>
              <a:t>How do we engage?</a:t>
            </a:r>
          </a:p>
        </p:txBody>
      </p:sp>
      <p:sp>
        <p:nvSpPr>
          <p:cNvPr id="3" name="TextBox 2">
            <a:extLst>
              <a:ext uri="{FF2B5EF4-FFF2-40B4-BE49-F238E27FC236}">
                <a16:creationId xmlns:a16="http://schemas.microsoft.com/office/drawing/2014/main" id="{7EBE3919-27A9-CF08-384D-ED228920A35E}"/>
              </a:ext>
            </a:extLst>
          </p:cNvPr>
          <p:cNvSpPr txBox="1"/>
          <p:nvPr/>
        </p:nvSpPr>
        <p:spPr>
          <a:xfrm>
            <a:off x="2050027" y="2905432"/>
            <a:ext cx="8443088" cy="3416320"/>
          </a:xfrm>
          <a:prstGeom prst="rect">
            <a:avLst/>
          </a:prstGeom>
          <a:noFill/>
        </p:spPr>
        <p:txBody>
          <a:bodyPr wrap="square" rtlCol="0">
            <a:spAutoFit/>
          </a:bodyPr>
          <a:lstStyle/>
          <a:p>
            <a:pPr marL="457200" indent="-457200">
              <a:buAutoNum type="arabicPeriod"/>
            </a:pPr>
            <a:r>
              <a:rPr lang="en-US" sz="2800" b="1" dirty="0"/>
              <a:t>How is my soul? </a:t>
            </a:r>
          </a:p>
          <a:p>
            <a:pPr marL="457200" indent="-457200">
              <a:buAutoNum type="arabicPeriod"/>
            </a:pPr>
            <a:r>
              <a:rPr lang="en-US" sz="2800" b="1" dirty="0"/>
              <a:t>Am I consistent in my love for people and my life? “Love your neighbor as thyself.”</a:t>
            </a:r>
          </a:p>
          <a:p>
            <a:pPr marL="457200" indent="-457200">
              <a:buAutoNum type="arabicPeriod"/>
            </a:pPr>
            <a:r>
              <a:rPr lang="en-US" sz="2800" b="1" dirty="0"/>
              <a:t>Repudiate racism and bigotry. </a:t>
            </a:r>
          </a:p>
          <a:p>
            <a:pPr marL="457200" indent="-457200">
              <a:buAutoNum type="arabicPeriod"/>
            </a:pPr>
            <a:r>
              <a:rPr lang="en-US" sz="2800" b="1" dirty="0"/>
              <a:t>Be informed. </a:t>
            </a:r>
          </a:p>
          <a:p>
            <a:pPr marL="457200" indent="-457200">
              <a:buAutoNum type="arabicPeriod"/>
            </a:pPr>
            <a:endParaRPr lang="en-US" sz="2800" b="1" dirty="0"/>
          </a:p>
          <a:p>
            <a:pPr marL="457200" indent="-457200">
              <a:buAutoNum type="arabicPeriod"/>
            </a:pPr>
            <a:endParaRPr lang="en-US" sz="2400" dirty="0"/>
          </a:p>
          <a:p>
            <a:pPr marL="457200" indent="-457200">
              <a:buAutoNum type="arabicPeriod"/>
            </a:pPr>
            <a:endParaRPr lang="en-US" sz="2400" dirty="0"/>
          </a:p>
        </p:txBody>
      </p:sp>
    </p:spTree>
    <p:extLst>
      <p:ext uri="{BB962C8B-B14F-4D97-AF65-F5344CB8AC3E}">
        <p14:creationId xmlns:p14="http://schemas.microsoft.com/office/powerpoint/2010/main" val="3843807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1E3-E822-CE92-71D1-A932F3632AC1}"/>
              </a:ext>
            </a:extLst>
          </p:cNvPr>
          <p:cNvSpPr>
            <a:spLocks noGrp="1"/>
          </p:cNvSpPr>
          <p:nvPr>
            <p:ph type="title"/>
          </p:nvPr>
        </p:nvSpPr>
        <p:spPr>
          <a:xfrm>
            <a:off x="2231136" y="1539879"/>
            <a:ext cx="7729728" cy="1188720"/>
          </a:xfrm>
        </p:spPr>
        <p:txBody>
          <a:bodyPr/>
          <a:lstStyle/>
          <a:p>
            <a:r>
              <a:rPr lang="en-US" dirty="0"/>
              <a:t>Our response</a:t>
            </a:r>
            <a:br>
              <a:rPr lang="en-US" dirty="0"/>
            </a:br>
            <a:r>
              <a:rPr lang="en-US" sz="2400" i="1" dirty="0">
                <a:solidFill>
                  <a:srgbClr val="FFC000"/>
                </a:solidFill>
              </a:rPr>
              <a:t>How do we engage?</a:t>
            </a:r>
          </a:p>
        </p:txBody>
      </p:sp>
      <p:sp>
        <p:nvSpPr>
          <p:cNvPr id="3" name="TextBox 2">
            <a:extLst>
              <a:ext uri="{FF2B5EF4-FFF2-40B4-BE49-F238E27FC236}">
                <a16:creationId xmlns:a16="http://schemas.microsoft.com/office/drawing/2014/main" id="{7EBE3919-27A9-CF08-384D-ED228920A35E}"/>
              </a:ext>
            </a:extLst>
          </p:cNvPr>
          <p:cNvSpPr txBox="1"/>
          <p:nvPr/>
        </p:nvSpPr>
        <p:spPr>
          <a:xfrm>
            <a:off x="1902543" y="2728599"/>
            <a:ext cx="8830414" cy="2185214"/>
          </a:xfrm>
          <a:prstGeom prst="rect">
            <a:avLst/>
          </a:prstGeom>
          <a:noFill/>
        </p:spPr>
        <p:txBody>
          <a:bodyPr wrap="square" rtlCol="0">
            <a:spAutoFit/>
          </a:bodyPr>
          <a:lstStyle/>
          <a:p>
            <a:pPr marL="457200" indent="-457200">
              <a:buFontTx/>
              <a:buAutoNum type="arabicPeriod" startAt="5"/>
            </a:pPr>
            <a:r>
              <a:rPr lang="en-US" sz="2800" b="1" dirty="0"/>
              <a:t>  Choose a truthful position with a graceful tone. </a:t>
            </a:r>
          </a:p>
          <a:p>
            <a:pPr marL="457200" indent="-457200">
              <a:buFontTx/>
              <a:buAutoNum type="arabicPeriod" startAt="5"/>
            </a:pPr>
            <a:r>
              <a:rPr lang="en-US" sz="2800" b="1" dirty="0"/>
              <a:t>  Make friends with those you disagree. </a:t>
            </a:r>
          </a:p>
          <a:p>
            <a:pPr marL="457200" indent="-457200">
              <a:buFontTx/>
              <a:buAutoNum type="arabicPeriod" startAt="5"/>
            </a:pPr>
            <a:r>
              <a:rPr lang="en-US" sz="2800" b="1" dirty="0"/>
              <a:t>  Vote</a:t>
            </a:r>
          </a:p>
          <a:p>
            <a:pPr marL="457200" indent="-457200">
              <a:buAutoNum type="arabicPeriod" startAt="5"/>
            </a:pPr>
            <a:endParaRPr lang="en-US" sz="2800" b="1" dirty="0"/>
          </a:p>
          <a:p>
            <a:pPr marL="457200" indent="-457200">
              <a:buAutoNum type="arabicPeriod"/>
            </a:pPr>
            <a:endParaRPr lang="en-US" sz="2400" dirty="0"/>
          </a:p>
        </p:txBody>
      </p:sp>
    </p:spTree>
    <p:extLst>
      <p:ext uri="{BB962C8B-B14F-4D97-AF65-F5344CB8AC3E}">
        <p14:creationId xmlns:p14="http://schemas.microsoft.com/office/powerpoint/2010/main" val="4063777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A3B15D-EB4A-152E-5FBA-866862E2ABEF}"/>
              </a:ext>
            </a:extLst>
          </p:cNvPr>
          <p:cNvSpPr txBox="1"/>
          <p:nvPr/>
        </p:nvSpPr>
        <p:spPr>
          <a:xfrm>
            <a:off x="1814052" y="2050026"/>
            <a:ext cx="8273846" cy="2123658"/>
          </a:xfrm>
          <a:prstGeom prst="rect">
            <a:avLst/>
          </a:prstGeom>
          <a:noFill/>
        </p:spPr>
        <p:txBody>
          <a:bodyPr wrap="square" rtlCol="0">
            <a:spAutoFit/>
          </a:bodyPr>
          <a:lstStyle/>
          <a:p>
            <a:r>
              <a:rPr lang="en-US" sz="4400" dirty="0"/>
              <a:t>Is my heart postured to </a:t>
            </a:r>
            <a:r>
              <a:rPr lang="en-US" sz="4400" i="1" dirty="0">
                <a:solidFill>
                  <a:srgbClr val="C00000"/>
                </a:solidFill>
              </a:rPr>
              <a:t>pray for</a:t>
            </a:r>
            <a:r>
              <a:rPr lang="en-US" sz="4400" dirty="0">
                <a:solidFill>
                  <a:srgbClr val="C00000"/>
                </a:solidFill>
              </a:rPr>
              <a:t> </a:t>
            </a:r>
            <a:r>
              <a:rPr lang="en-US" sz="4400" i="1" dirty="0"/>
              <a:t>and</a:t>
            </a:r>
            <a:r>
              <a:rPr lang="en-US" sz="4400" i="1" dirty="0">
                <a:solidFill>
                  <a:srgbClr val="FFC000"/>
                </a:solidFill>
              </a:rPr>
              <a:t> </a:t>
            </a:r>
            <a:r>
              <a:rPr lang="en-US" sz="4400" i="1" dirty="0">
                <a:solidFill>
                  <a:srgbClr val="C00000"/>
                </a:solidFill>
              </a:rPr>
              <a:t>desire conversion for </a:t>
            </a:r>
            <a:r>
              <a:rPr lang="en-US" sz="4400" dirty="0"/>
              <a:t>my ideological opponents? </a:t>
            </a:r>
          </a:p>
        </p:txBody>
      </p:sp>
    </p:spTree>
    <p:extLst>
      <p:ext uri="{BB962C8B-B14F-4D97-AF65-F5344CB8AC3E}">
        <p14:creationId xmlns:p14="http://schemas.microsoft.com/office/powerpoint/2010/main" val="1970102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6A25B-37EA-D101-149F-6B12D19ABA81}"/>
              </a:ext>
            </a:extLst>
          </p:cNvPr>
          <p:cNvSpPr txBox="1"/>
          <p:nvPr/>
        </p:nvSpPr>
        <p:spPr>
          <a:xfrm>
            <a:off x="4321277" y="1622323"/>
            <a:ext cx="4689988" cy="707886"/>
          </a:xfrm>
          <a:prstGeom prst="rect">
            <a:avLst/>
          </a:prstGeom>
          <a:noFill/>
        </p:spPr>
        <p:txBody>
          <a:bodyPr wrap="square" rtlCol="0">
            <a:spAutoFit/>
          </a:bodyPr>
          <a:lstStyle/>
          <a:p>
            <a:r>
              <a:rPr lang="en-US" sz="4000" b="1" i="0" u="sng" dirty="0">
                <a:solidFill>
                  <a:srgbClr val="FFC000"/>
                </a:solidFill>
                <a:effectLst/>
                <a:latin typeface="Proxima Nova"/>
              </a:rPr>
              <a:t>Table Talk </a:t>
            </a:r>
            <a:endParaRPr lang="en-US" sz="4000" dirty="0">
              <a:solidFill>
                <a:srgbClr val="FFC000"/>
              </a:solidFill>
            </a:endParaRPr>
          </a:p>
        </p:txBody>
      </p:sp>
      <p:sp>
        <p:nvSpPr>
          <p:cNvPr id="3" name="TextBox 2">
            <a:extLst>
              <a:ext uri="{FF2B5EF4-FFF2-40B4-BE49-F238E27FC236}">
                <a16:creationId xmlns:a16="http://schemas.microsoft.com/office/drawing/2014/main" id="{9E4AA1AA-13C0-6577-8442-31F8FA6CE995}"/>
              </a:ext>
            </a:extLst>
          </p:cNvPr>
          <p:cNvSpPr txBox="1"/>
          <p:nvPr/>
        </p:nvSpPr>
        <p:spPr>
          <a:xfrm>
            <a:off x="2271252" y="2861187"/>
            <a:ext cx="5810864" cy="584775"/>
          </a:xfrm>
          <a:prstGeom prst="rect">
            <a:avLst/>
          </a:prstGeom>
          <a:noFill/>
        </p:spPr>
        <p:txBody>
          <a:bodyPr wrap="square" rtlCol="0">
            <a:spAutoFit/>
          </a:bodyPr>
          <a:lstStyle/>
          <a:p>
            <a:r>
              <a:rPr lang="en-US" sz="3200" b="1" i="0" u="none" strike="noStrike" dirty="0">
                <a:effectLst/>
                <a:latin typeface="Proxima Nova"/>
              </a:rPr>
              <a:t>How should John respond? </a:t>
            </a:r>
            <a:endParaRPr lang="en-US" sz="3200" dirty="0"/>
          </a:p>
        </p:txBody>
      </p:sp>
      <p:sp>
        <p:nvSpPr>
          <p:cNvPr id="4" name="TextBox 3">
            <a:extLst>
              <a:ext uri="{FF2B5EF4-FFF2-40B4-BE49-F238E27FC236}">
                <a16:creationId xmlns:a16="http://schemas.microsoft.com/office/drawing/2014/main" id="{ACBD76CC-1153-7C81-1560-C521CFF897CE}"/>
              </a:ext>
            </a:extLst>
          </p:cNvPr>
          <p:cNvSpPr txBox="1"/>
          <p:nvPr/>
        </p:nvSpPr>
        <p:spPr>
          <a:xfrm>
            <a:off x="2704563" y="3672348"/>
            <a:ext cx="7688688" cy="2523768"/>
          </a:xfrm>
          <a:prstGeom prst="rect">
            <a:avLst/>
          </a:prstGeom>
          <a:noFill/>
        </p:spPr>
        <p:txBody>
          <a:bodyPr wrap="square" rtlCol="0">
            <a:spAutoFit/>
          </a:bodyPr>
          <a:lstStyle/>
          <a:p>
            <a:pPr algn="l" rtl="0" fontAlgn="base"/>
            <a:r>
              <a:rPr lang="en-US" sz="2800" b="0" i="0" u="none" strike="noStrike" dirty="0">
                <a:effectLst/>
                <a:latin typeface="Proxima Nova"/>
              </a:rPr>
              <a:t>1. Fully accept his daughter’s lifestyle and marriage </a:t>
            </a:r>
            <a:endParaRPr lang="en-US" sz="2800" b="0" i="0" u="none" strike="noStrike" dirty="0">
              <a:effectLst/>
              <a:latin typeface="Segoe UI" panose="020B0502040204020203" pitchFamily="34" charset="0"/>
            </a:endParaRPr>
          </a:p>
          <a:p>
            <a:pPr algn="l" rtl="0" fontAlgn="base"/>
            <a:r>
              <a:rPr lang="en-US" sz="2800" b="0" i="0" u="none" strike="noStrike" dirty="0">
                <a:effectLst/>
                <a:latin typeface="Proxima Nova"/>
              </a:rPr>
              <a:t>2. Fully reject his daughter’s lifestyle and marriage </a:t>
            </a:r>
            <a:endParaRPr lang="en-US" sz="2800" b="0" i="0" u="none" strike="noStrike" dirty="0">
              <a:effectLst/>
              <a:latin typeface="Segoe UI" panose="020B0502040204020203" pitchFamily="34" charset="0"/>
            </a:endParaRPr>
          </a:p>
          <a:p>
            <a:pPr algn="l" rtl="0" fontAlgn="base"/>
            <a:r>
              <a:rPr lang="en-US" sz="2800" dirty="0">
                <a:latin typeface="Proxima Nova"/>
              </a:rPr>
              <a:t>3. What other options does he have? </a:t>
            </a:r>
            <a:endParaRPr lang="en-US" sz="2800" b="0" i="0" u="none" strike="noStrike" dirty="0">
              <a:effectLst/>
              <a:latin typeface="Segoe UI" panose="020B0502040204020203" pitchFamily="34" charset="0"/>
            </a:endParaRPr>
          </a:p>
          <a:p>
            <a:endParaRPr lang="en-US" dirty="0"/>
          </a:p>
        </p:txBody>
      </p:sp>
    </p:spTree>
    <p:extLst>
      <p:ext uri="{BB962C8B-B14F-4D97-AF65-F5344CB8AC3E}">
        <p14:creationId xmlns:p14="http://schemas.microsoft.com/office/powerpoint/2010/main" val="32167066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90AFB-7D16-C945-A40C-44D0D656AA5C}"/>
              </a:ext>
            </a:extLst>
          </p:cNvPr>
          <p:cNvSpPr txBox="1"/>
          <p:nvPr/>
        </p:nvSpPr>
        <p:spPr>
          <a:xfrm>
            <a:off x="1603332" y="876822"/>
            <a:ext cx="8505173" cy="646331"/>
          </a:xfrm>
          <a:prstGeom prst="rect">
            <a:avLst/>
          </a:prstGeom>
          <a:noFill/>
        </p:spPr>
        <p:txBody>
          <a:bodyPr wrap="square" rtlCol="0">
            <a:spAutoFit/>
          </a:bodyPr>
          <a:lstStyle/>
          <a:p>
            <a:r>
              <a:rPr lang="en-US" sz="3600" b="1" dirty="0"/>
              <a:t>                   Thank you! </a:t>
            </a:r>
          </a:p>
        </p:txBody>
      </p:sp>
      <p:pic>
        <p:nvPicPr>
          <p:cNvPr id="3" name="Picture 2">
            <a:extLst>
              <a:ext uri="{FF2B5EF4-FFF2-40B4-BE49-F238E27FC236}">
                <a16:creationId xmlns:a16="http://schemas.microsoft.com/office/drawing/2014/main" id="{FEDB63AE-C3F4-EE40-8C0F-823F33AE6737}"/>
              </a:ext>
            </a:extLst>
          </p:cNvPr>
          <p:cNvPicPr>
            <a:picLocks noChangeAspect="1"/>
          </p:cNvPicPr>
          <p:nvPr/>
        </p:nvPicPr>
        <p:blipFill>
          <a:blip r:embed="rId2"/>
          <a:stretch>
            <a:fillRect/>
          </a:stretch>
        </p:blipFill>
        <p:spPr>
          <a:xfrm>
            <a:off x="3547823" y="2443969"/>
            <a:ext cx="5270500" cy="2997200"/>
          </a:xfrm>
          <a:prstGeom prst="rect">
            <a:avLst/>
          </a:prstGeom>
        </p:spPr>
      </p:pic>
      <p:sp>
        <p:nvSpPr>
          <p:cNvPr id="4" name="TextBox 3">
            <a:extLst>
              <a:ext uri="{FF2B5EF4-FFF2-40B4-BE49-F238E27FC236}">
                <a16:creationId xmlns:a16="http://schemas.microsoft.com/office/drawing/2014/main" id="{9D59AFAF-0C29-DB48-9496-231F2C95EBDC}"/>
              </a:ext>
            </a:extLst>
          </p:cNvPr>
          <p:cNvSpPr txBox="1"/>
          <p:nvPr/>
        </p:nvSpPr>
        <p:spPr>
          <a:xfrm>
            <a:off x="8304756" y="6087649"/>
            <a:ext cx="3169085" cy="707886"/>
          </a:xfrm>
          <a:prstGeom prst="rect">
            <a:avLst/>
          </a:prstGeom>
          <a:noFill/>
        </p:spPr>
        <p:txBody>
          <a:bodyPr wrap="square" rtlCol="0">
            <a:spAutoFit/>
          </a:bodyPr>
          <a:lstStyle/>
          <a:p>
            <a:r>
              <a:rPr lang="en-US" sz="2000" b="1" dirty="0">
                <a:solidFill>
                  <a:schemeClr val="bg1"/>
                </a:solidFill>
              </a:rPr>
              <a:t>Ted Lennard</a:t>
            </a:r>
          </a:p>
          <a:p>
            <a:r>
              <a:rPr lang="en-US" sz="2000" b="1" dirty="0">
                <a:solidFill>
                  <a:schemeClr val="bg1"/>
                </a:solidFill>
              </a:rPr>
              <a:t>January 10, 2021</a:t>
            </a:r>
          </a:p>
        </p:txBody>
      </p:sp>
    </p:spTree>
    <p:extLst>
      <p:ext uri="{BB962C8B-B14F-4D97-AF65-F5344CB8AC3E}">
        <p14:creationId xmlns:p14="http://schemas.microsoft.com/office/powerpoint/2010/main" val="89429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1E3-E822-CE92-71D1-A932F3632AC1}"/>
              </a:ext>
            </a:extLst>
          </p:cNvPr>
          <p:cNvSpPr>
            <a:spLocks noGrp="1"/>
          </p:cNvSpPr>
          <p:nvPr>
            <p:ph type="title"/>
          </p:nvPr>
        </p:nvSpPr>
        <p:spPr>
          <a:xfrm>
            <a:off x="2231136" y="1539879"/>
            <a:ext cx="7729728" cy="1188720"/>
          </a:xfrm>
        </p:spPr>
        <p:txBody>
          <a:bodyPr>
            <a:normAutofit fontScale="90000"/>
          </a:bodyPr>
          <a:lstStyle/>
          <a:p>
            <a:r>
              <a:rPr lang="en-US" sz="4000" b="1" kern="0" dirty="0">
                <a:effectLst/>
                <a:latin typeface="Arial" panose="020B0604020202020204" pitchFamily="34" charset="0"/>
                <a:ea typeface="Times New Roman" panose="02020603050405020304" pitchFamily="18" charset="0"/>
              </a:rPr>
              <a:t>Critical Theory, Social Justice and Wokeness</a:t>
            </a:r>
            <a:br>
              <a:rPr lang="en-US" dirty="0"/>
            </a:br>
            <a:r>
              <a:rPr lang="en-US" sz="3600" b="1" i="1" dirty="0">
                <a:solidFill>
                  <a:srgbClr val="C00000"/>
                </a:solidFill>
              </a:rPr>
              <a:t>How do we engage?</a:t>
            </a:r>
          </a:p>
        </p:txBody>
      </p:sp>
      <p:sp>
        <p:nvSpPr>
          <p:cNvPr id="3" name="TextBox 2">
            <a:extLst>
              <a:ext uri="{FF2B5EF4-FFF2-40B4-BE49-F238E27FC236}">
                <a16:creationId xmlns:a16="http://schemas.microsoft.com/office/drawing/2014/main" id="{7EBE3919-27A9-CF08-384D-ED228920A35E}"/>
              </a:ext>
            </a:extLst>
          </p:cNvPr>
          <p:cNvSpPr txBox="1"/>
          <p:nvPr/>
        </p:nvSpPr>
        <p:spPr>
          <a:xfrm>
            <a:off x="4232786" y="3429000"/>
            <a:ext cx="4527755" cy="1384995"/>
          </a:xfrm>
          <a:prstGeom prst="rect">
            <a:avLst/>
          </a:prstGeom>
          <a:noFill/>
        </p:spPr>
        <p:txBody>
          <a:bodyPr wrap="square" rtlCol="0">
            <a:spAutoFit/>
          </a:bodyPr>
          <a:lstStyle/>
          <a:p>
            <a:r>
              <a:rPr lang="en-US" sz="2800" dirty="0"/>
              <a:t>1.  Informed Apologetic </a:t>
            </a:r>
          </a:p>
          <a:p>
            <a:r>
              <a:rPr lang="en-US" sz="2800" dirty="0"/>
              <a:t>2.  Biblical view</a:t>
            </a:r>
          </a:p>
          <a:p>
            <a:r>
              <a:rPr lang="en-US" sz="2800" dirty="0"/>
              <a:t>3.  Our response</a:t>
            </a:r>
          </a:p>
        </p:txBody>
      </p:sp>
    </p:spTree>
    <p:extLst>
      <p:ext uri="{BB962C8B-B14F-4D97-AF65-F5344CB8AC3E}">
        <p14:creationId xmlns:p14="http://schemas.microsoft.com/office/powerpoint/2010/main" val="5248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8BB942-A873-CA48-8E52-BD0E5F9D5888}"/>
              </a:ext>
            </a:extLst>
          </p:cNvPr>
          <p:cNvSpPr>
            <a:spLocks noChangeArrowheads="1"/>
          </p:cNvSpPr>
          <p:nvPr/>
        </p:nvSpPr>
        <p:spPr bwMode="auto">
          <a:xfrm>
            <a:off x="851770" y="1340285"/>
            <a:ext cx="4667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rgbClr val="000000"/>
                </a:solidFill>
                <a:effectLst/>
                <a:latin typeface="inherit"/>
                <a:hlinkClick r:id="rId2"/>
              </a:rPr>
            </a:br>
            <a:endParaRPr kumimoji="0" lang="en-US" altLang="en-US" sz="1100" b="0" i="0" u="none" strike="noStrike" cap="none" normalizeH="0" baseline="0">
              <a:ln>
                <a:noFill/>
              </a:ln>
              <a:solidFill>
                <a:srgbClr val="000000"/>
              </a:solidFill>
              <a:effectLst/>
              <a:latin typeface="inherit"/>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inherit"/>
                <a:hlinkClick r:id="rId2"/>
              </a:rPr>
              <a:t>  </a:t>
            </a:r>
            <a:endParaRPr kumimoji="0" lang="en-US" altLang="en-US" sz="1100" b="0" i="0" u="none" strike="noStrike" cap="none" normalizeH="0" baseline="0">
              <a:ln>
                <a:noFill/>
              </a:ln>
              <a:solidFill>
                <a:srgbClr val="0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F1419"/>
                </a:solidFill>
                <a:effectLst/>
                <a:latin typeface="-apple-system"/>
                <a:hlinkClick r:id="rId2"/>
              </a:rPr>
              <a:t>Cher</a:t>
            </a:r>
            <a:endParaRPr kumimoji="0" lang="en-US" altLang="en-US" sz="1100" b="0" i="0" u="none" strike="noStrike" cap="none" normalizeH="0" baseline="0">
              <a:ln>
                <a:noFill/>
              </a:ln>
              <a:solidFill>
                <a:srgbClr val="000000"/>
              </a:solidFill>
              <a:effectLst/>
              <a:latin typeface="inherit"/>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hlinkClick r:id="rId2"/>
              </a:rPr>
              <a:t>@cher</a:t>
            </a:r>
            <a:endParaRPr kumimoji="0" lang="en-US" altLang="en-US" sz="1100" b="0" i="0" u="none" strike="noStrike" cap="none" normalizeH="0" baseline="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rPr>
              <a:t>·</a:t>
            </a:r>
            <a:endParaRPr kumimoji="0" lang="en-US" altLang="en-US" sz="1100" b="0" i="0" u="none" strike="noStrike" cap="none" normalizeH="0" baseline="0">
              <a:ln>
                <a:noFill/>
              </a:ln>
              <a:solidFill>
                <a:srgbClr val="5B7083"/>
              </a:solidFill>
              <a:effectLst/>
              <a:latin typeface="-apple-system"/>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hlinkClick r:id="rId3"/>
              </a:rPr>
              <a:t>Dec 12, 2018</a:t>
            </a:r>
            <a:endParaRPr kumimoji="0" lang="en-US" altLang="en-US" sz="1100" b="0" i="0" u="none" strike="noStrike" cap="none" normalizeH="0" baseline="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apple-system"/>
              </a:rPr>
              <a:t>BIDEN</a:t>
            </a:r>
            <a:endParaRPr kumimoji="0" lang="en-US" altLang="en-US" sz="1100" b="0" i="0" u="none" strike="noStrike" cap="none" normalizeH="0" baseline="0">
              <a:ln>
                <a:noFill/>
              </a:ln>
              <a:solidFill>
                <a:srgbClr val="0F1419"/>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inherit"/>
              </a:rPr>
              <a:t>  </a:t>
            </a:r>
            <a:endParaRPr kumimoji="0" lang="en-US" altLang="en-US" sz="1100" b="0" i="0" u="none" strike="noStrike" cap="none" normalizeH="0" baseline="0">
              <a:ln>
                <a:noFill/>
              </a:ln>
              <a:solidFill>
                <a:srgbClr val="0F1419"/>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apple-system"/>
              </a:rPr>
              <a:t>BETO 2020</a:t>
            </a:r>
            <a:endParaRPr kumimoji="0" lang="en-US" altLang="en-US" sz="1900" b="0" i="0" u="none" strike="noStrike" cap="none" normalizeH="0" baseline="0">
              <a:ln>
                <a:noFill/>
              </a:ln>
              <a:solidFill>
                <a:srgbClr val="0F1419"/>
              </a:solidFill>
              <a:effectLst/>
              <a:latin typeface="inherit"/>
            </a:endParaRPr>
          </a:p>
        </p:txBody>
      </p:sp>
      <p:pic>
        <p:nvPicPr>
          <p:cNvPr id="1026" name="Picture 2" descr="/var/folders/1d/yt9r7ym556l1skfyp_8_dbxc0000gp/T/com.microsoft.Powerpoint/WebArchiveCopyPasteTempFiles/MxO2TCOj_reasonably_small.jpg">
            <a:hlinkClick r:id="rId2"/>
            <a:extLst>
              <a:ext uri="{FF2B5EF4-FFF2-40B4-BE49-F238E27FC236}">
                <a16:creationId xmlns:a16="http://schemas.microsoft.com/office/drawing/2014/main" id="{4D4F2FEA-0662-7B4B-A41C-9E355BE5B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69" y="835459"/>
            <a:ext cx="2500731" cy="250073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descr="🇺🇸">
            <a:extLst>
              <a:ext uri="{FF2B5EF4-FFF2-40B4-BE49-F238E27FC236}">
                <a16:creationId xmlns:a16="http://schemas.microsoft.com/office/drawing/2014/main" id="{8F5EC5E8-F70F-5944-8B5A-7C4D32FBBD95}"/>
              </a:ext>
            </a:extLst>
          </p:cNvPr>
          <p:cNvSpPr>
            <a:spLocks noChangeAspect="1" noChangeArrowheads="1"/>
          </p:cNvSpPr>
          <p:nvPr/>
        </p:nvSpPr>
        <p:spPr bwMode="auto">
          <a:xfrm>
            <a:off x="851770" y="18451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4">
            <a:extLst>
              <a:ext uri="{FF2B5EF4-FFF2-40B4-BE49-F238E27FC236}">
                <a16:creationId xmlns:a16="http://schemas.microsoft.com/office/drawing/2014/main" id="{1780F106-9202-E244-9FA3-8C10A3B99B82}"/>
              </a:ext>
            </a:extLst>
          </p:cNvPr>
          <p:cNvSpPr>
            <a:spLocks noChangeArrowheads="1"/>
          </p:cNvSpPr>
          <p:nvPr/>
        </p:nvSpPr>
        <p:spPr bwMode="auto">
          <a:xfrm flipV="1">
            <a:off x="0" y="-569611"/>
            <a:ext cx="373597720"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F1419"/>
                </a:solidFill>
                <a:effectLst/>
                <a:latin typeface="-apple-system"/>
                <a:hlinkClick r:id="rId2"/>
              </a:rPr>
              <a:t>Cher</a:t>
            </a:r>
            <a:endParaRPr kumimoji="0" lang="en-US" altLang="en-US" sz="1100" b="0" i="0" u="none" strike="noStrike" cap="none" normalizeH="0" baseline="0">
              <a:ln>
                <a:noFill/>
              </a:ln>
              <a:solidFill>
                <a:srgbClr val="000000"/>
              </a:solidFill>
              <a:effectLst/>
              <a:latin typeface="inherit"/>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hlinkClick r:id="rId2"/>
              </a:rPr>
              <a:t>@cher</a:t>
            </a:r>
            <a:endParaRPr kumimoji="0" lang="en-US" altLang="en-US" sz="1100" b="0" i="0" u="none" strike="noStrike" cap="none" normalizeH="0" baseline="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rPr>
              <a:t>·</a:t>
            </a:r>
            <a:endParaRPr kumimoji="0" lang="en-US" altLang="en-US" sz="1100" b="0" i="0" u="none" strike="noStrike" cap="none" normalizeH="0" baseline="0">
              <a:ln>
                <a:noFill/>
              </a:ln>
              <a:solidFill>
                <a:srgbClr val="5B7083"/>
              </a:solidFill>
              <a:effectLst/>
              <a:latin typeface="-apple-system"/>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B7083"/>
                </a:solidFill>
                <a:effectLst/>
                <a:latin typeface="-apple-system"/>
                <a:hlinkClick r:id="rId3"/>
              </a:rPr>
              <a:t>Dec 12, 2018</a:t>
            </a:r>
            <a:endParaRPr kumimoji="0" lang="en-US" altLang="en-US" sz="1100" b="0" i="0" u="none" strike="noStrike" cap="none" normalizeH="0" baseline="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apple-system"/>
              </a:rPr>
              <a:t>BIDEN</a:t>
            </a:r>
            <a:endParaRPr kumimoji="0" lang="en-US" altLang="en-US" sz="1100" b="0" i="0" u="none" strike="noStrike" cap="none" normalizeH="0" baseline="0">
              <a:ln>
                <a:noFill/>
              </a:ln>
              <a:solidFill>
                <a:srgbClr val="0F1419"/>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inherit"/>
              </a:rPr>
              <a:t>  </a:t>
            </a:r>
            <a:endParaRPr kumimoji="0" lang="en-US" altLang="en-US" sz="1100" b="0" i="0" u="none" strike="noStrike" cap="none" normalizeH="0" baseline="0">
              <a:ln>
                <a:noFill/>
              </a:ln>
              <a:solidFill>
                <a:srgbClr val="0F1419"/>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F1419"/>
                </a:solidFill>
                <a:effectLst/>
                <a:latin typeface="-apple-system"/>
              </a:rPr>
              <a:t>BETO 2020</a:t>
            </a:r>
            <a:endParaRPr kumimoji="0" lang="en-US" altLang="en-US" sz="1900" b="0" i="0" u="none" strike="noStrike" cap="none" normalizeH="0" baseline="0">
              <a:ln>
                <a:noFill/>
              </a:ln>
              <a:solidFill>
                <a:srgbClr val="0F1419"/>
              </a:solidFill>
              <a:effectLst/>
              <a:latin typeface="inherit"/>
            </a:endParaRPr>
          </a:p>
        </p:txBody>
      </p:sp>
      <p:sp>
        <p:nvSpPr>
          <p:cNvPr id="5" name="AutoShape 5" descr="🇺🇸">
            <a:extLst>
              <a:ext uri="{FF2B5EF4-FFF2-40B4-BE49-F238E27FC236}">
                <a16:creationId xmlns:a16="http://schemas.microsoft.com/office/drawing/2014/main" id="{61F36AB8-BB49-6143-80BF-6F41E2C10FF2}"/>
              </a:ext>
            </a:extLst>
          </p:cNvPr>
          <p:cNvSpPr>
            <a:spLocks noChangeAspect="1" noChangeArrowheads="1"/>
          </p:cNvSpPr>
          <p:nvPr/>
        </p:nvSpPr>
        <p:spPr bwMode="auto">
          <a:xfrm flipV="1">
            <a:off x="-1" y="557212"/>
            <a:ext cx="9339943" cy="93399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D1DDD1F9-A19D-6D45-974B-24A880585B21}"/>
              </a:ext>
            </a:extLst>
          </p:cNvPr>
          <p:cNvSpPr txBox="1"/>
          <p:nvPr/>
        </p:nvSpPr>
        <p:spPr>
          <a:xfrm>
            <a:off x="3482236" y="2254685"/>
            <a:ext cx="5987441" cy="707886"/>
          </a:xfrm>
          <a:prstGeom prst="rect">
            <a:avLst/>
          </a:prstGeom>
          <a:noFill/>
        </p:spPr>
        <p:txBody>
          <a:bodyPr wrap="square" rtlCol="0">
            <a:spAutoFit/>
          </a:bodyPr>
          <a:lstStyle/>
          <a:p>
            <a:r>
              <a:rPr lang="en-US" sz="4000" b="1" dirty="0"/>
              <a:t>Biden     </a:t>
            </a:r>
            <a:r>
              <a:rPr lang="en-US" sz="4000" b="1" dirty="0" err="1"/>
              <a:t>Beto</a:t>
            </a:r>
            <a:r>
              <a:rPr lang="en-US" sz="4000" b="1" dirty="0"/>
              <a:t> 2020</a:t>
            </a:r>
          </a:p>
        </p:txBody>
      </p:sp>
      <p:pic>
        <p:nvPicPr>
          <p:cNvPr id="6" name="Picture 5">
            <a:extLst>
              <a:ext uri="{FF2B5EF4-FFF2-40B4-BE49-F238E27FC236}">
                <a16:creationId xmlns:a16="http://schemas.microsoft.com/office/drawing/2014/main" id="{D8079079-6E8A-354C-AA36-C21C3B362C17}"/>
              </a:ext>
            </a:extLst>
          </p:cNvPr>
          <p:cNvPicPr>
            <a:picLocks noChangeAspect="1"/>
          </p:cNvPicPr>
          <p:nvPr/>
        </p:nvPicPr>
        <p:blipFill>
          <a:blip r:embed="rId5"/>
          <a:stretch>
            <a:fillRect/>
          </a:stretch>
        </p:blipFill>
        <p:spPr>
          <a:xfrm>
            <a:off x="4895681" y="2254685"/>
            <a:ext cx="740036" cy="740036"/>
          </a:xfrm>
          <a:prstGeom prst="rect">
            <a:avLst/>
          </a:prstGeom>
        </p:spPr>
      </p:pic>
    </p:spTree>
    <p:extLst>
      <p:ext uri="{BB962C8B-B14F-4D97-AF65-F5344CB8AC3E}">
        <p14:creationId xmlns:p14="http://schemas.microsoft.com/office/powerpoint/2010/main" val="4253643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B0E272-13C3-EA42-BB70-CC5829F151F0}"/>
              </a:ext>
            </a:extLst>
          </p:cNvPr>
          <p:cNvSpPr/>
          <p:nvPr/>
        </p:nvSpPr>
        <p:spPr>
          <a:xfrm>
            <a:off x="876822" y="488515"/>
            <a:ext cx="10045873" cy="4339650"/>
          </a:xfrm>
          <a:prstGeom prst="rect">
            <a:avLst/>
          </a:prstGeom>
        </p:spPr>
        <p:txBody>
          <a:bodyPr wrap="square">
            <a:spAutoFit/>
          </a:bodyPr>
          <a:lstStyle/>
          <a:p>
            <a:r>
              <a:rPr lang="en-US" sz="2800" b="1" dirty="0">
                <a:solidFill>
                  <a:srgbClr val="0F1419"/>
                </a:solidFill>
                <a:latin typeface="-apple-system"/>
                <a:hlinkClick r:id="rId2"/>
              </a:rPr>
              <a:t>ROSIE</a:t>
            </a:r>
          </a:p>
          <a:p>
            <a:r>
              <a:rPr lang="en-US" sz="2800" dirty="0">
                <a:solidFill>
                  <a:srgbClr val="5B7083"/>
                </a:solidFill>
                <a:latin typeface="-apple-system"/>
                <a:hlinkClick r:id="rId2"/>
              </a:rPr>
              <a:t>@Rosie</a:t>
            </a:r>
          </a:p>
          <a:p>
            <a:r>
              <a:rPr lang="en-US" sz="2800" dirty="0">
                <a:solidFill>
                  <a:srgbClr val="5B7083"/>
                </a:solidFill>
                <a:latin typeface="-apple-system"/>
              </a:rPr>
              <a:t>Replying to </a:t>
            </a:r>
            <a:r>
              <a:rPr lang="en-US" sz="2800" dirty="0">
                <a:solidFill>
                  <a:srgbClr val="1B95E0"/>
                </a:solidFill>
                <a:latin typeface="-apple-system"/>
                <a:hlinkClick r:id="rId3"/>
              </a:rPr>
              <a:t>@mendonca1969</a:t>
            </a:r>
            <a:r>
              <a:rPr lang="en-US" sz="2800" dirty="0">
                <a:solidFill>
                  <a:srgbClr val="5B7083"/>
                </a:solidFill>
                <a:latin typeface="-apple-system"/>
              </a:rPr>
              <a:t> </a:t>
            </a:r>
            <a:r>
              <a:rPr lang="en-US" sz="2800" dirty="0">
                <a:solidFill>
                  <a:srgbClr val="1B95E0"/>
                </a:solidFill>
                <a:latin typeface="-apple-system"/>
              </a:rPr>
              <a:t>and</a:t>
            </a:r>
            <a:r>
              <a:rPr lang="en-US" sz="2800" dirty="0">
                <a:solidFill>
                  <a:srgbClr val="5B7083"/>
                </a:solidFill>
                <a:latin typeface="-apple-system"/>
              </a:rPr>
              <a:t> </a:t>
            </a:r>
            <a:r>
              <a:rPr lang="en-US" sz="2800" dirty="0">
                <a:solidFill>
                  <a:srgbClr val="1B95E0"/>
                </a:solidFill>
                <a:latin typeface="-apple-system"/>
                <a:hlinkClick r:id="rId4"/>
              </a:rPr>
              <a:t>@cher</a:t>
            </a:r>
            <a:endParaRPr lang="en-US" sz="2800" dirty="0">
              <a:solidFill>
                <a:srgbClr val="1B95E0"/>
              </a:solidFill>
              <a:latin typeface="-apple-system"/>
            </a:endParaRPr>
          </a:p>
          <a:p>
            <a:endParaRPr lang="en-US" sz="2800" dirty="0">
              <a:solidFill>
                <a:srgbClr val="5B7083"/>
              </a:solidFill>
              <a:latin typeface="-apple-system"/>
            </a:endParaRPr>
          </a:p>
          <a:p>
            <a:r>
              <a:rPr lang="en-US" sz="4000" b="1" dirty="0">
                <a:solidFill>
                  <a:srgbClr val="0F1419"/>
                </a:solidFill>
                <a:latin typeface="-apple-system"/>
              </a:rPr>
              <a:t>no more old white men</a:t>
            </a:r>
          </a:p>
          <a:p>
            <a:endParaRPr lang="en-US" sz="4000" b="1" dirty="0">
              <a:solidFill>
                <a:srgbClr val="0F1419"/>
              </a:solidFill>
              <a:latin typeface="-apple-system"/>
            </a:endParaRPr>
          </a:p>
          <a:p>
            <a:r>
              <a:rPr lang="en-US" sz="2800" dirty="0">
                <a:solidFill>
                  <a:srgbClr val="5B7083"/>
                </a:solidFill>
                <a:latin typeface="-apple-system"/>
                <a:hlinkClick r:id="rId5"/>
              </a:rPr>
              <a:t>10:48 PM · Dec 12, 2018</a:t>
            </a:r>
            <a:r>
              <a:rPr lang="en-US" sz="2800" dirty="0">
                <a:solidFill>
                  <a:srgbClr val="5B7083"/>
                </a:solidFill>
                <a:latin typeface="-apple-system"/>
              </a:rPr>
              <a:t>·</a:t>
            </a:r>
            <a:r>
              <a:rPr lang="en-US" sz="2800" dirty="0">
                <a:solidFill>
                  <a:srgbClr val="5B7083"/>
                </a:solidFill>
                <a:latin typeface="-apple-system"/>
                <a:hlinkClick r:id="rId6"/>
              </a:rPr>
              <a:t>Twitter Web Client</a:t>
            </a:r>
            <a:endParaRPr lang="en-US" sz="2800" dirty="0">
              <a:solidFill>
                <a:srgbClr val="5B7083"/>
              </a:solidFill>
              <a:latin typeface="-apple-system"/>
            </a:endParaRPr>
          </a:p>
          <a:p>
            <a:endParaRPr lang="en-US" sz="2800" b="1" dirty="0">
              <a:solidFill>
                <a:srgbClr val="0F1419"/>
              </a:solidFill>
              <a:latin typeface="-apple-system"/>
              <a:hlinkClick r:id="rId7"/>
            </a:endParaRPr>
          </a:p>
          <a:p>
            <a:r>
              <a:rPr lang="en-US" sz="2800" b="1" dirty="0">
                <a:solidFill>
                  <a:srgbClr val="0F1419"/>
                </a:solidFill>
                <a:latin typeface="-apple-system"/>
                <a:hlinkClick r:id="rId7"/>
              </a:rPr>
              <a:t>7 </a:t>
            </a:r>
            <a:r>
              <a:rPr lang="en-US" sz="2800" dirty="0">
                <a:solidFill>
                  <a:srgbClr val="5B7083"/>
                </a:solidFill>
                <a:latin typeface="-apple-system"/>
                <a:hlinkClick r:id="rId7"/>
              </a:rPr>
              <a:t>Retweets</a:t>
            </a:r>
            <a:r>
              <a:rPr lang="en-US" sz="2800" dirty="0">
                <a:solidFill>
                  <a:srgbClr val="000000"/>
                </a:solidFill>
                <a:latin typeface="-webkit-standard"/>
              </a:rPr>
              <a:t>   </a:t>
            </a:r>
            <a:r>
              <a:rPr lang="en-US" sz="2800" b="1" dirty="0">
                <a:solidFill>
                  <a:srgbClr val="0F1419"/>
                </a:solidFill>
                <a:latin typeface="-apple-system"/>
                <a:hlinkClick r:id="rId8"/>
              </a:rPr>
              <a:t>15  </a:t>
            </a:r>
            <a:r>
              <a:rPr lang="en-US" sz="2800" dirty="0">
                <a:solidFill>
                  <a:srgbClr val="5B7083"/>
                </a:solidFill>
                <a:latin typeface="-apple-system"/>
                <a:hlinkClick r:id="rId8"/>
              </a:rPr>
              <a:t>Quote Tweets</a:t>
            </a:r>
            <a:r>
              <a:rPr lang="en-US" sz="2800" dirty="0">
                <a:solidFill>
                  <a:srgbClr val="000000"/>
                </a:solidFill>
                <a:latin typeface="-webkit-standard"/>
              </a:rPr>
              <a:t>   </a:t>
            </a:r>
            <a:r>
              <a:rPr lang="en-US" sz="2800" b="1" dirty="0">
                <a:solidFill>
                  <a:srgbClr val="0F1419"/>
                </a:solidFill>
                <a:latin typeface="-apple-system"/>
                <a:hlinkClick r:id="rId9"/>
              </a:rPr>
              <a:t>95  </a:t>
            </a:r>
            <a:r>
              <a:rPr lang="en-US" sz="2800" dirty="0">
                <a:solidFill>
                  <a:srgbClr val="5B7083"/>
                </a:solidFill>
                <a:latin typeface="-apple-system"/>
                <a:hlinkClick r:id="rId9"/>
              </a:rPr>
              <a:t>Likes</a:t>
            </a:r>
            <a:endParaRPr lang="en-US" sz="2800" b="0" i="0" u="none" strike="noStrike" dirty="0">
              <a:solidFill>
                <a:srgbClr val="000000"/>
              </a:solidFill>
              <a:effectLst/>
              <a:latin typeface="-webkit-standard"/>
            </a:endParaRPr>
          </a:p>
        </p:txBody>
      </p:sp>
      <p:pic>
        <p:nvPicPr>
          <p:cNvPr id="3" name="Picture 2">
            <a:extLst>
              <a:ext uri="{FF2B5EF4-FFF2-40B4-BE49-F238E27FC236}">
                <a16:creationId xmlns:a16="http://schemas.microsoft.com/office/drawing/2014/main" id="{3612E112-8C3E-DF4B-9B88-5A2F402BD121}"/>
              </a:ext>
            </a:extLst>
          </p:cNvPr>
          <p:cNvPicPr>
            <a:picLocks noChangeAspect="1"/>
          </p:cNvPicPr>
          <p:nvPr/>
        </p:nvPicPr>
        <p:blipFill>
          <a:blip r:embed="rId10"/>
          <a:stretch>
            <a:fillRect/>
          </a:stretch>
        </p:blipFill>
        <p:spPr>
          <a:xfrm>
            <a:off x="8054235" y="52926"/>
            <a:ext cx="3944309" cy="5210827"/>
          </a:xfrm>
          <a:prstGeom prst="rect">
            <a:avLst/>
          </a:prstGeom>
        </p:spPr>
      </p:pic>
    </p:spTree>
    <p:extLst>
      <p:ext uri="{BB962C8B-B14F-4D97-AF65-F5344CB8AC3E}">
        <p14:creationId xmlns:p14="http://schemas.microsoft.com/office/powerpoint/2010/main" val="371613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AFB9D-1CE9-A643-9CD9-CA7CF16142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668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0969F-CC98-5045-B549-CDA30A1D94DB}"/>
              </a:ext>
            </a:extLst>
          </p:cNvPr>
          <p:cNvPicPr>
            <a:picLocks noChangeAspect="1"/>
          </p:cNvPicPr>
          <p:nvPr/>
        </p:nvPicPr>
        <p:blipFill>
          <a:blip r:embed="rId2"/>
          <a:stretch>
            <a:fillRect/>
          </a:stretch>
        </p:blipFill>
        <p:spPr>
          <a:xfrm>
            <a:off x="0" y="-205635"/>
            <a:ext cx="12192000" cy="7239000"/>
          </a:xfrm>
          <a:prstGeom prst="rect">
            <a:avLst/>
          </a:prstGeom>
        </p:spPr>
      </p:pic>
      <p:sp>
        <p:nvSpPr>
          <p:cNvPr id="4" name="TextBox 3">
            <a:extLst>
              <a:ext uri="{FF2B5EF4-FFF2-40B4-BE49-F238E27FC236}">
                <a16:creationId xmlns:a16="http://schemas.microsoft.com/office/drawing/2014/main" id="{A3C511A8-8C88-3E46-A912-C119CCC3AD02}"/>
              </a:ext>
            </a:extLst>
          </p:cNvPr>
          <p:cNvSpPr txBox="1"/>
          <p:nvPr/>
        </p:nvSpPr>
        <p:spPr>
          <a:xfrm>
            <a:off x="0" y="-205635"/>
            <a:ext cx="12191999" cy="551145"/>
          </a:xfrm>
          <a:prstGeom prst="rect">
            <a:avLst/>
          </a:prstGeom>
          <a:solidFill>
            <a:schemeClr val="bg1">
              <a:lumMod val="9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3569D52-1EDC-4A43-B693-C75D57E28592}"/>
              </a:ext>
            </a:extLst>
          </p:cNvPr>
          <p:cNvSpPr txBox="1"/>
          <p:nvPr/>
        </p:nvSpPr>
        <p:spPr>
          <a:xfrm>
            <a:off x="0" y="6501008"/>
            <a:ext cx="12191999" cy="601250"/>
          </a:xfrm>
          <a:prstGeom prst="rect">
            <a:avLst/>
          </a:prstGeom>
          <a:solidFill>
            <a:schemeClr val="bg1">
              <a:lumMod val="85000"/>
            </a:schemeClr>
          </a:solidFill>
        </p:spPr>
        <p:txBody>
          <a:bodyPr wrap="square" rtlCol="0">
            <a:spAutoFit/>
          </a:bodyPr>
          <a:lstStyle/>
          <a:p>
            <a:endParaRPr lang="en-US" dirty="0"/>
          </a:p>
        </p:txBody>
      </p:sp>
    </p:spTree>
    <p:extLst>
      <p:ext uri="{BB962C8B-B14F-4D97-AF65-F5344CB8AC3E}">
        <p14:creationId xmlns:p14="http://schemas.microsoft.com/office/powerpoint/2010/main" val="333814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8F42FA-9D7C-514E-B84D-A4AA6088A1A6}"/>
              </a:ext>
            </a:extLst>
          </p:cNvPr>
          <p:cNvPicPr>
            <a:picLocks noChangeAspect="1"/>
          </p:cNvPicPr>
          <p:nvPr/>
        </p:nvPicPr>
        <p:blipFill>
          <a:blip r:embed="rId2"/>
          <a:stretch>
            <a:fillRect/>
          </a:stretch>
        </p:blipFill>
        <p:spPr>
          <a:xfrm>
            <a:off x="0" y="-939452"/>
            <a:ext cx="12192000" cy="7797452"/>
          </a:xfrm>
          <a:prstGeom prst="rect">
            <a:avLst/>
          </a:prstGeom>
        </p:spPr>
      </p:pic>
    </p:spTree>
    <p:extLst>
      <p:ext uri="{BB962C8B-B14F-4D97-AF65-F5344CB8AC3E}">
        <p14:creationId xmlns:p14="http://schemas.microsoft.com/office/powerpoint/2010/main" val="3346327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81430-3C60-C64B-A5A7-6532D4C7F5EB}"/>
              </a:ext>
            </a:extLst>
          </p:cNvPr>
          <p:cNvSpPr txBox="1"/>
          <p:nvPr/>
        </p:nvSpPr>
        <p:spPr>
          <a:xfrm>
            <a:off x="2129425" y="1828800"/>
            <a:ext cx="8379912" cy="2062103"/>
          </a:xfrm>
          <a:prstGeom prst="rect">
            <a:avLst/>
          </a:prstGeom>
          <a:noFill/>
        </p:spPr>
        <p:txBody>
          <a:bodyPr wrap="square" rtlCol="0">
            <a:spAutoFit/>
          </a:bodyPr>
          <a:lstStyle/>
          <a:p>
            <a:r>
              <a:rPr lang="en-US" sz="3200" b="1" i="1" dirty="0"/>
              <a:t>Feminist Glaciology </a:t>
            </a:r>
            <a:r>
              <a:rPr lang="en-US" sz="3200" dirty="0"/>
              <a:t>argues that</a:t>
            </a:r>
            <a:r>
              <a:rPr lang="en-US" sz="3200" b="1" dirty="0"/>
              <a:t> </a:t>
            </a:r>
            <a:r>
              <a:rPr lang="en-US" sz="3200" dirty="0"/>
              <a:t>studying glaciers through a feminist framework will lead to </a:t>
            </a:r>
            <a:r>
              <a:rPr lang="en-US" sz="3200" i="1" dirty="0"/>
              <a:t>“more just and equitable science and human-ice interactions” </a:t>
            </a:r>
          </a:p>
        </p:txBody>
      </p:sp>
    </p:spTree>
    <p:extLst>
      <p:ext uri="{BB962C8B-B14F-4D97-AF65-F5344CB8AC3E}">
        <p14:creationId xmlns:p14="http://schemas.microsoft.com/office/powerpoint/2010/main" val="2666641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5D0FCA-B8FA-9847-940A-ED3FC49C8FE9}"/>
              </a:ext>
            </a:extLst>
          </p:cNvPr>
          <p:cNvSpPr txBox="1"/>
          <p:nvPr/>
        </p:nvSpPr>
        <p:spPr>
          <a:xfrm>
            <a:off x="1490597" y="1265130"/>
            <a:ext cx="8141917" cy="646331"/>
          </a:xfrm>
          <a:prstGeom prst="rect">
            <a:avLst/>
          </a:prstGeom>
          <a:noFill/>
        </p:spPr>
        <p:txBody>
          <a:bodyPr wrap="square" rtlCol="0">
            <a:spAutoFit/>
          </a:bodyPr>
          <a:lstStyle/>
          <a:p>
            <a:r>
              <a:rPr lang="en-US" sz="3600" b="1" dirty="0"/>
              <a:t>       </a:t>
            </a:r>
          </a:p>
        </p:txBody>
      </p:sp>
      <p:pic>
        <p:nvPicPr>
          <p:cNvPr id="3" name="Picture 2">
            <a:extLst>
              <a:ext uri="{FF2B5EF4-FFF2-40B4-BE49-F238E27FC236}">
                <a16:creationId xmlns:a16="http://schemas.microsoft.com/office/drawing/2014/main" id="{82D4D18B-D2DD-2748-B5DC-08CC4E80B498}"/>
              </a:ext>
            </a:extLst>
          </p:cNvPr>
          <p:cNvPicPr>
            <a:picLocks noChangeAspect="1"/>
          </p:cNvPicPr>
          <p:nvPr/>
        </p:nvPicPr>
        <p:blipFill>
          <a:blip r:embed="rId2"/>
          <a:stretch>
            <a:fillRect/>
          </a:stretch>
        </p:blipFill>
        <p:spPr>
          <a:xfrm>
            <a:off x="2187879" y="1996420"/>
            <a:ext cx="3908121" cy="3908121"/>
          </a:xfrm>
          <a:prstGeom prst="rect">
            <a:avLst/>
          </a:prstGeom>
        </p:spPr>
      </p:pic>
      <p:sp>
        <p:nvSpPr>
          <p:cNvPr id="4" name="TextBox 3">
            <a:extLst>
              <a:ext uri="{FF2B5EF4-FFF2-40B4-BE49-F238E27FC236}">
                <a16:creationId xmlns:a16="http://schemas.microsoft.com/office/drawing/2014/main" id="{61CD5BF7-667D-508F-4041-2996DFA5C91C}"/>
              </a:ext>
            </a:extLst>
          </p:cNvPr>
          <p:cNvSpPr txBox="1"/>
          <p:nvPr/>
        </p:nvSpPr>
        <p:spPr>
          <a:xfrm>
            <a:off x="7256208" y="1588295"/>
            <a:ext cx="4350774" cy="4401205"/>
          </a:xfrm>
          <a:prstGeom prst="rect">
            <a:avLst/>
          </a:prstGeom>
          <a:noFill/>
        </p:spPr>
        <p:txBody>
          <a:bodyPr wrap="square" rtlCol="0">
            <a:spAutoFit/>
          </a:bodyPr>
          <a:lstStyle/>
          <a:p>
            <a:r>
              <a:rPr lang="en-US" sz="2800" b="1" dirty="0"/>
              <a:t>Why should a person’s age, race or gender disqualify them from being President? </a:t>
            </a:r>
          </a:p>
          <a:p>
            <a:endParaRPr lang="en-US" sz="2800" b="1" dirty="0"/>
          </a:p>
          <a:p>
            <a:r>
              <a:rPr lang="en-US" sz="2800" b="1" dirty="0"/>
              <a:t>How is capitalism to blame for a terrorist attack at a gay night club? </a:t>
            </a:r>
          </a:p>
          <a:p>
            <a:endParaRPr lang="en-US" sz="2800" b="1" dirty="0"/>
          </a:p>
          <a:p>
            <a:r>
              <a:rPr lang="en-US" sz="2800" b="1" dirty="0"/>
              <a:t>What does gender have to do with glaciers?</a:t>
            </a:r>
          </a:p>
        </p:txBody>
      </p:sp>
    </p:spTree>
    <p:extLst>
      <p:ext uri="{BB962C8B-B14F-4D97-AF65-F5344CB8AC3E}">
        <p14:creationId xmlns:p14="http://schemas.microsoft.com/office/powerpoint/2010/main" val="69361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5D0FCA-B8FA-9847-940A-ED3FC49C8FE9}"/>
              </a:ext>
            </a:extLst>
          </p:cNvPr>
          <p:cNvSpPr txBox="1"/>
          <p:nvPr/>
        </p:nvSpPr>
        <p:spPr>
          <a:xfrm>
            <a:off x="1490597" y="1265130"/>
            <a:ext cx="8141917" cy="646331"/>
          </a:xfrm>
          <a:prstGeom prst="rect">
            <a:avLst/>
          </a:prstGeom>
          <a:noFill/>
        </p:spPr>
        <p:txBody>
          <a:bodyPr wrap="square" rtlCol="0">
            <a:spAutoFit/>
          </a:bodyPr>
          <a:lstStyle/>
          <a:p>
            <a:r>
              <a:rPr lang="en-US" sz="3600" b="1" dirty="0"/>
              <a:t>       What do these have in common? </a:t>
            </a:r>
          </a:p>
        </p:txBody>
      </p:sp>
      <p:pic>
        <p:nvPicPr>
          <p:cNvPr id="3" name="Picture 2">
            <a:extLst>
              <a:ext uri="{FF2B5EF4-FFF2-40B4-BE49-F238E27FC236}">
                <a16:creationId xmlns:a16="http://schemas.microsoft.com/office/drawing/2014/main" id="{82D4D18B-D2DD-2748-B5DC-08CC4E80B498}"/>
              </a:ext>
            </a:extLst>
          </p:cNvPr>
          <p:cNvPicPr>
            <a:picLocks noChangeAspect="1"/>
          </p:cNvPicPr>
          <p:nvPr/>
        </p:nvPicPr>
        <p:blipFill>
          <a:blip r:embed="rId2"/>
          <a:stretch>
            <a:fillRect/>
          </a:stretch>
        </p:blipFill>
        <p:spPr>
          <a:xfrm>
            <a:off x="3920646" y="2174507"/>
            <a:ext cx="3908121" cy="3908121"/>
          </a:xfrm>
          <a:prstGeom prst="rect">
            <a:avLst/>
          </a:prstGeom>
        </p:spPr>
      </p:pic>
    </p:spTree>
    <p:extLst>
      <p:ext uri="{BB962C8B-B14F-4D97-AF65-F5344CB8AC3E}">
        <p14:creationId xmlns:p14="http://schemas.microsoft.com/office/powerpoint/2010/main" val="800620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4A1FE-3185-AFBF-A029-667A307DF395}"/>
              </a:ext>
            </a:extLst>
          </p:cNvPr>
          <p:cNvSpPr txBox="1"/>
          <p:nvPr/>
        </p:nvSpPr>
        <p:spPr>
          <a:xfrm>
            <a:off x="2625212" y="1873045"/>
            <a:ext cx="8023123" cy="2554545"/>
          </a:xfrm>
          <a:prstGeom prst="rect">
            <a:avLst/>
          </a:prstGeom>
          <a:noFill/>
          <a:ln>
            <a:noFill/>
          </a:ln>
        </p:spPr>
        <p:txBody>
          <a:bodyPr wrap="square" rtlCol="0">
            <a:spAutoFit/>
          </a:bodyPr>
          <a:lstStyle/>
          <a:p>
            <a:r>
              <a:rPr lang="en-US" sz="8000" dirty="0"/>
              <a:t>CULTURE </a:t>
            </a:r>
            <a:r>
              <a:rPr lang="en-US" sz="8000" i="1" dirty="0">
                <a:solidFill>
                  <a:srgbClr val="C00000"/>
                </a:solidFill>
                <a:latin typeface="APPLE CHANCERY" panose="03020702040506060504" pitchFamily="66" charset="-79"/>
                <a:cs typeface="APPLE CHANCERY" panose="03020702040506060504" pitchFamily="66" charset="-79"/>
              </a:rPr>
              <a:t>WARS</a:t>
            </a:r>
            <a:r>
              <a:rPr lang="en-US" sz="8000" i="1" dirty="0">
                <a:solidFill>
                  <a:srgbClr val="FF0000"/>
                </a:solidFill>
              </a:rPr>
              <a:t> </a:t>
            </a:r>
            <a:r>
              <a:rPr lang="en-US" sz="8000" dirty="0"/>
              <a:t>   ENGAGEMENT</a:t>
            </a:r>
          </a:p>
        </p:txBody>
      </p:sp>
      <p:cxnSp>
        <p:nvCxnSpPr>
          <p:cNvPr id="4" name="Straight Connector 3">
            <a:extLst>
              <a:ext uri="{FF2B5EF4-FFF2-40B4-BE49-F238E27FC236}">
                <a16:creationId xmlns:a16="http://schemas.microsoft.com/office/drawing/2014/main" id="{66294A58-3DDC-EA2A-8909-C555F7449F63}"/>
              </a:ext>
            </a:extLst>
          </p:cNvPr>
          <p:cNvCxnSpPr/>
          <p:nvPr/>
        </p:nvCxnSpPr>
        <p:spPr>
          <a:xfrm flipV="1">
            <a:off x="7256206" y="1932039"/>
            <a:ext cx="2964426" cy="10913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22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5D0FCA-B8FA-9847-940A-ED3FC49C8FE9}"/>
              </a:ext>
            </a:extLst>
          </p:cNvPr>
          <p:cNvSpPr txBox="1"/>
          <p:nvPr/>
        </p:nvSpPr>
        <p:spPr>
          <a:xfrm>
            <a:off x="1490597" y="1265130"/>
            <a:ext cx="8141917" cy="646331"/>
          </a:xfrm>
          <a:prstGeom prst="rect">
            <a:avLst/>
          </a:prstGeom>
          <a:noFill/>
        </p:spPr>
        <p:txBody>
          <a:bodyPr wrap="square" rtlCol="0">
            <a:spAutoFit/>
          </a:bodyPr>
          <a:lstStyle/>
          <a:p>
            <a:r>
              <a:rPr lang="en-US" sz="3600" b="1" dirty="0"/>
              <a:t>       What do these have in common? </a:t>
            </a:r>
          </a:p>
        </p:txBody>
      </p:sp>
      <p:pic>
        <p:nvPicPr>
          <p:cNvPr id="3" name="Picture 2">
            <a:extLst>
              <a:ext uri="{FF2B5EF4-FFF2-40B4-BE49-F238E27FC236}">
                <a16:creationId xmlns:a16="http://schemas.microsoft.com/office/drawing/2014/main" id="{82D4D18B-D2DD-2748-B5DC-08CC4E80B498}"/>
              </a:ext>
            </a:extLst>
          </p:cNvPr>
          <p:cNvPicPr>
            <a:picLocks noChangeAspect="1"/>
          </p:cNvPicPr>
          <p:nvPr/>
        </p:nvPicPr>
        <p:blipFill>
          <a:blip r:embed="rId2"/>
          <a:stretch>
            <a:fillRect/>
          </a:stretch>
        </p:blipFill>
        <p:spPr>
          <a:xfrm>
            <a:off x="3920646" y="2174507"/>
            <a:ext cx="3908121" cy="3908121"/>
          </a:xfrm>
          <a:prstGeom prst="rect">
            <a:avLst/>
          </a:prstGeom>
        </p:spPr>
      </p:pic>
      <p:sp>
        <p:nvSpPr>
          <p:cNvPr id="4" name="TextBox 3">
            <a:extLst>
              <a:ext uri="{FF2B5EF4-FFF2-40B4-BE49-F238E27FC236}">
                <a16:creationId xmlns:a16="http://schemas.microsoft.com/office/drawing/2014/main" id="{725F911A-492B-A84C-A3E5-12215F7FF8E1}"/>
              </a:ext>
            </a:extLst>
          </p:cNvPr>
          <p:cNvSpPr txBox="1"/>
          <p:nvPr/>
        </p:nvSpPr>
        <p:spPr>
          <a:xfrm>
            <a:off x="8154444" y="3795386"/>
            <a:ext cx="3457183" cy="1077218"/>
          </a:xfrm>
          <a:prstGeom prst="rect">
            <a:avLst/>
          </a:prstGeom>
          <a:noFill/>
        </p:spPr>
        <p:txBody>
          <a:bodyPr wrap="square" rtlCol="0">
            <a:spAutoFit/>
          </a:bodyPr>
          <a:lstStyle/>
          <a:p>
            <a:r>
              <a:rPr lang="en-US" sz="3200" b="1" dirty="0">
                <a:solidFill>
                  <a:srgbClr val="FF0000"/>
                </a:solidFill>
              </a:rPr>
              <a:t>CRITICAL THEORY</a:t>
            </a:r>
          </a:p>
        </p:txBody>
      </p:sp>
    </p:spTree>
    <p:extLst>
      <p:ext uri="{BB962C8B-B14F-4D97-AF65-F5344CB8AC3E}">
        <p14:creationId xmlns:p14="http://schemas.microsoft.com/office/powerpoint/2010/main" val="269012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8C8056-DC03-BB45-A252-F5F3D9B47D89}"/>
              </a:ext>
            </a:extLst>
          </p:cNvPr>
          <p:cNvPicPr>
            <a:picLocks noChangeAspect="1"/>
          </p:cNvPicPr>
          <p:nvPr/>
        </p:nvPicPr>
        <p:blipFill>
          <a:blip r:embed="rId2"/>
          <a:stretch>
            <a:fillRect/>
          </a:stretch>
        </p:blipFill>
        <p:spPr>
          <a:xfrm>
            <a:off x="1703539" y="134655"/>
            <a:ext cx="7690981" cy="5768236"/>
          </a:xfrm>
          <a:prstGeom prst="rect">
            <a:avLst/>
          </a:prstGeom>
        </p:spPr>
      </p:pic>
    </p:spTree>
    <p:extLst>
      <p:ext uri="{BB962C8B-B14F-4D97-AF65-F5344CB8AC3E}">
        <p14:creationId xmlns:p14="http://schemas.microsoft.com/office/powerpoint/2010/main" val="2649475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662D6-AE6B-ED48-836A-5C2BBE68923D}"/>
              </a:ext>
            </a:extLst>
          </p:cNvPr>
          <p:cNvSpPr txBox="1"/>
          <p:nvPr/>
        </p:nvSpPr>
        <p:spPr>
          <a:xfrm>
            <a:off x="3331923" y="1139868"/>
            <a:ext cx="5022937" cy="584775"/>
          </a:xfrm>
          <a:prstGeom prst="rect">
            <a:avLst/>
          </a:prstGeom>
          <a:noFill/>
        </p:spPr>
        <p:txBody>
          <a:bodyPr wrap="square" rtlCol="0">
            <a:spAutoFit/>
          </a:bodyPr>
          <a:lstStyle/>
          <a:p>
            <a:r>
              <a:rPr lang="en-US" sz="3200" b="1" dirty="0"/>
              <a:t>        Critical Theory</a:t>
            </a:r>
          </a:p>
        </p:txBody>
      </p:sp>
      <p:sp>
        <p:nvSpPr>
          <p:cNvPr id="4" name="TextBox 3">
            <a:extLst>
              <a:ext uri="{FF2B5EF4-FFF2-40B4-BE49-F238E27FC236}">
                <a16:creationId xmlns:a16="http://schemas.microsoft.com/office/drawing/2014/main" id="{37A6FC6C-B431-794D-9E49-570D5C6CCD88}"/>
              </a:ext>
            </a:extLst>
          </p:cNvPr>
          <p:cNvSpPr txBox="1"/>
          <p:nvPr/>
        </p:nvSpPr>
        <p:spPr>
          <a:xfrm>
            <a:off x="1941534" y="1966586"/>
            <a:ext cx="7490565" cy="1077218"/>
          </a:xfrm>
          <a:prstGeom prst="rect">
            <a:avLst/>
          </a:prstGeom>
          <a:noFill/>
        </p:spPr>
        <p:txBody>
          <a:bodyPr wrap="square" rtlCol="0">
            <a:spAutoFit/>
          </a:bodyPr>
          <a:lstStyle/>
          <a:p>
            <a:r>
              <a:rPr lang="en-US" sz="3200" dirty="0"/>
              <a:t>… seeks to understand human relationships through the fundamental </a:t>
            </a:r>
            <a:r>
              <a:rPr lang="en-US" sz="3200" b="1" i="1" dirty="0"/>
              <a:t>lens of power</a:t>
            </a:r>
          </a:p>
        </p:txBody>
      </p:sp>
      <p:pic>
        <p:nvPicPr>
          <p:cNvPr id="5" name="Picture 4">
            <a:extLst>
              <a:ext uri="{FF2B5EF4-FFF2-40B4-BE49-F238E27FC236}">
                <a16:creationId xmlns:a16="http://schemas.microsoft.com/office/drawing/2014/main" id="{8BA51E02-8670-8C4E-B528-781111704A67}"/>
              </a:ext>
            </a:extLst>
          </p:cNvPr>
          <p:cNvPicPr>
            <a:picLocks noChangeAspect="1"/>
          </p:cNvPicPr>
          <p:nvPr/>
        </p:nvPicPr>
        <p:blipFill>
          <a:blip r:embed="rId2"/>
          <a:stretch>
            <a:fillRect/>
          </a:stretch>
        </p:blipFill>
        <p:spPr>
          <a:xfrm>
            <a:off x="3814174" y="3444637"/>
            <a:ext cx="4058433" cy="2287976"/>
          </a:xfrm>
          <a:prstGeom prst="rect">
            <a:avLst/>
          </a:prstGeom>
        </p:spPr>
      </p:pic>
    </p:spTree>
    <p:extLst>
      <p:ext uri="{BB962C8B-B14F-4D97-AF65-F5344CB8AC3E}">
        <p14:creationId xmlns:p14="http://schemas.microsoft.com/office/powerpoint/2010/main" val="2862034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662D6-AE6B-ED48-836A-5C2BBE68923D}"/>
              </a:ext>
            </a:extLst>
          </p:cNvPr>
          <p:cNvSpPr txBox="1"/>
          <p:nvPr/>
        </p:nvSpPr>
        <p:spPr>
          <a:xfrm>
            <a:off x="3331923" y="1139868"/>
            <a:ext cx="5022937" cy="584775"/>
          </a:xfrm>
          <a:prstGeom prst="rect">
            <a:avLst/>
          </a:prstGeom>
          <a:noFill/>
        </p:spPr>
        <p:txBody>
          <a:bodyPr wrap="square" rtlCol="0">
            <a:spAutoFit/>
          </a:bodyPr>
          <a:lstStyle/>
          <a:p>
            <a:r>
              <a:rPr lang="en-US" sz="3200" b="1" dirty="0"/>
              <a:t>        Critical Theory</a:t>
            </a:r>
          </a:p>
        </p:txBody>
      </p:sp>
      <p:sp>
        <p:nvSpPr>
          <p:cNvPr id="4" name="TextBox 3">
            <a:extLst>
              <a:ext uri="{FF2B5EF4-FFF2-40B4-BE49-F238E27FC236}">
                <a16:creationId xmlns:a16="http://schemas.microsoft.com/office/drawing/2014/main" id="{37A6FC6C-B431-794D-9E49-570D5C6CCD88}"/>
              </a:ext>
            </a:extLst>
          </p:cNvPr>
          <p:cNvSpPr txBox="1"/>
          <p:nvPr/>
        </p:nvSpPr>
        <p:spPr>
          <a:xfrm>
            <a:off x="1816275" y="1853852"/>
            <a:ext cx="8818322" cy="1569660"/>
          </a:xfrm>
          <a:prstGeom prst="rect">
            <a:avLst/>
          </a:prstGeom>
          <a:noFill/>
        </p:spPr>
        <p:txBody>
          <a:bodyPr wrap="square" rtlCol="0">
            <a:spAutoFit/>
          </a:bodyPr>
          <a:lstStyle/>
          <a:p>
            <a:r>
              <a:rPr lang="en-US" sz="3200" dirty="0"/>
              <a:t>…studies the systems and forces </a:t>
            </a:r>
            <a:r>
              <a:rPr lang="en-US" sz="3200" u="sng" dirty="0"/>
              <a:t>that shape adults’ lives</a:t>
            </a:r>
            <a:r>
              <a:rPr lang="en-US" sz="3200" dirty="0"/>
              <a:t> and oppose adults’ attempts to challenge ideology and unmask power</a:t>
            </a:r>
            <a:endParaRPr lang="en-US" sz="3200" b="1" i="1" dirty="0"/>
          </a:p>
        </p:txBody>
      </p:sp>
      <p:pic>
        <p:nvPicPr>
          <p:cNvPr id="5" name="Picture 4">
            <a:extLst>
              <a:ext uri="{FF2B5EF4-FFF2-40B4-BE49-F238E27FC236}">
                <a16:creationId xmlns:a16="http://schemas.microsoft.com/office/drawing/2014/main" id="{8BA51E02-8670-8C4E-B528-781111704A67}"/>
              </a:ext>
            </a:extLst>
          </p:cNvPr>
          <p:cNvPicPr>
            <a:picLocks noChangeAspect="1"/>
          </p:cNvPicPr>
          <p:nvPr/>
        </p:nvPicPr>
        <p:blipFill>
          <a:blip r:embed="rId2"/>
          <a:stretch>
            <a:fillRect/>
          </a:stretch>
        </p:blipFill>
        <p:spPr>
          <a:xfrm>
            <a:off x="3814174" y="3552721"/>
            <a:ext cx="4058433" cy="2287976"/>
          </a:xfrm>
          <a:prstGeom prst="rect">
            <a:avLst/>
          </a:prstGeom>
        </p:spPr>
      </p:pic>
    </p:spTree>
    <p:extLst>
      <p:ext uri="{BB962C8B-B14F-4D97-AF65-F5344CB8AC3E}">
        <p14:creationId xmlns:p14="http://schemas.microsoft.com/office/powerpoint/2010/main" val="2420812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dirty="0"/>
              <a:t>Critical theory</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r>
              <a:rPr lang="en-US" sz="2800" dirty="0"/>
              <a:t>Traced back to the Frankfurt School in Germany in the 1920’s by a group of Marxist philosophers dissatisfied with the slow progress of communism (”enslaved” workers)</a:t>
            </a:r>
          </a:p>
          <a:p>
            <a:r>
              <a:rPr lang="en-US" sz="2800" dirty="0"/>
              <a:t>Worked to promote freedom and liberation from physical and economic bondage AND oppressive </a:t>
            </a:r>
            <a:r>
              <a:rPr lang="en-US" sz="2800" i="1" dirty="0"/>
              <a:t>cultural ideas/values</a:t>
            </a:r>
            <a:endParaRPr lang="en-US" sz="2800" dirty="0"/>
          </a:p>
          <a:p>
            <a:r>
              <a:rPr lang="en-US" dirty="0"/>
              <a:t>Amendment and extension to Marxism (analyzes class relative to social power)</a:t>
            </a:r>
          </a:p>
          <a:p>
            <a:endParaRPr lang="en-US" sz="2800" dirty="0"/>
          </a:p>
        </p:txBody>
      </p:sp>
    </p:spTree>
    <p:extLst>
      <p:ext uri="{BB962C8B-B14F-4D97-AF65-F5344CB8AC3E}">
        <p14:creationId xmlns:p14="http://schemas.microsoft.com/office/powerpoint/2010/main" val="623674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7E0AD-52C4-68F9-9C0B-6FC4342B12EE}"/>
              </a:ext>
            </a:extLst>
          </p:cNvPr>
          <p:cNvSpPr txBox="1"/>
          <p:nvPr/>
        </p:nvSpPr>
        <p:spPr>
          <a:xfrm>
            <a:off x="3507658" y="669221"/>
            <a:ext cx="5176684" cy="1815882"/>
          </a:xfrm>
          <a:prstGeom prst="rect">
            <a:avLst/>
          </a:prstGeom>
          <a:noFill/>
          <a:ln w="57150">
            <a:solidFill>
              <a:srgbClr val="C00000"/>
            </a:solidFill>
          </a:ln>
        </p:spPr>
        <p:txBody>
          <a:bodyPr wrap="square" rtlCol="0">
            <a:spAutoFit/>
          </a:bodyPr>
          <a:lstStyle/>
          <a:p>
            <a:r>
              <a:rPr lang="en-US" sz="2800" b="1" dirty="0"/>
              <a:t>                        Marxism</a:t>
            </a:r>
          </a:p>
          <a:p>
            <a:endParaRPr lang="en-US" sz="2800" b="1" dirty="0"/>
          </a:p>
          <a:p>
            <a:r>
              <a:rPr lang="en-US" sz="2800" b="1" dirty="0"/>
              <a:t>     Workers  --------------  Owners</a:t>
            </a:r>
          </a:p>
          <a:p>
            <a:r>
              <a:rPr lang="en-US" sz="2800" b="1" dirty="0"/>
              <a:t>                 (Power Dynamics) </a:t>
            </a:r>
          </a:p>
        </p:txBody>
      </p:sp>
      <p:cxnSp>
        <p:nvCxnSpPr>
          <p:cNvPr id="5" name="Straight Arrow Connector 4">
            <a:extLst>
              <a:ext uri="{FF2B5EF4-FFF2-40B4-BE49-F238E27FC236}">
                <a16:creationId xmlns:a16="http://schemas.microsoft.com/office/drawing/2014/main" id="{C037194E-8F47-885A-51A1-1953B7C116A7}"/>
              </a:ext>
            </a:extLst>
          </p:cNvPr>
          <p:cNvCxnSpPr>
            <a:cxnSpLocks/>
            <a:stCxn id="2" idx="2"/>
          </p:cNvCxnSpPr>
          <p:nvPr/>
        </p:nvCxnSpPr>
        <p:spPr>
          <a:xfrm>
            <a:off x="6096000" y="2485103"/>
            <a:ext cx="0" cy="656303"/>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0328D7-6E40-248E-37B4-C1AF490D8BD0}"/>
              </a:ext>
            </a:extLst>
          </p:cNvPr>
          <p:cNvSpPr txBox="1"/>
          <p:nvPr/>
        </p:nvSpPr>
        <p:spPr>
          <a:xfrm>
            <a:off x="4439266" y="3172733"/>
            <a:ext cx="3215148" cy="954107"/>
          </a:xfrm>
          <a:prstGeom prst="rect">
            <a:avLst/>
          </a:prstGeom>
          <a:noFill/>
          <a:ln w="57150">
            <a:solidFill>
              <a:schemeClr val="tx1"/>
            </a:solidFill>
          </a:ln>
        </p:spPr>
        <p:txBody>
          <a:bodyPr wrap="square" rtlCol="0">
            <a:spAutoFit/>
          </a:bodyPr>
          <a:lstStyle/>
          <a:p>
            <a:r>
              <a:rPr lang="en-US" sz="2800" b="1" dirty="0"/>
              <a:t>      Critical Theory</a:t>
            </a:r>
          </a:p>
          <a:p>
            <a:r>
              <a:rPr lang="en-US" sz="2800" b="1" dirty="0"/>
              <a:t>              (Class)</a:t>
            </a:r>
          </a:p>
        </p:txBody>
      </p:sp>
    </p:spTree>
    <p:extLst>
      <p:ext uri="{BB962C8B-B14F-4D97-AF65-F5344CB8AC3E}">
        <p14:creationId xmlns:p14="http://schemas.microsoft.com/office/powerpoint/2010/main" val="369953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a:xfrm>
            <a:off x="867696" y="365125"/>
            <a:ext cx="10515600" cy="1325563"/>
          </a:xfrm>
        </p:spPr>
        <p:txBody>
          <a:bodyPr/>
          <a:lstStyle/>
          <a:p>
            <a:r>
              <a:rPr lang="en-US" dirty="0"/>
              <a:t>Contemporary Critical Theory</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r>
              <a:rPr lang="en-US" sz="2800" dirty="0"/>
              <a:t>Today (Contemporary)– also consider critical </a:t>
            </a:r>
            <a:r>
              <a:rPr lang="en-US" sz="2800" i="1" dirty="0"/>
              <a:t>social</a:t>
            </a:r>
            <a:r>
              <a:rPr lang="en-US" sz="2800" dirty="0"/>
              <a:t> theory (queer, race, pedagogy, post colonialism, feminine theory)</a:t>
            </a:r>
          </a:p>
          <a:p>
            <a:r>
              <a:rPr lang="en-US" sz="2800" b="1" i="1" dirty="0">
                <a:solidFill>
                  <a:srgbClr val="C00000"/>
                </a:solidFill>
              </a:rPr>
              <a:t>Who has power?</a:t>
            </a:r>
            <a:r>
              <a:rPr lang="en-US" sz="2800" dirty="0"/>
              <a:t>  </a:t>
            </a:r>
            <a:r>
              <a:rPr lang="en-US" sz="2800" b="1" i="1" dirty="0">
                <a:solidFill>
                  <a:srgbClr val="C00000"/>
                </a:solidFill>
              </a:rPr>
              <a:t>Who doesn’t and why?</a:t>
            </a:r>
            <a:r>
              <a:rPr lang="en-US" sz="2800" dirty="0"/>
              <a:t>   Has its own beliefs! </a:t>
            </a:r>
          </a:p>
          <a:p>
            <a:r>
              <a:rPr lang="en-US" i="1" dirty="0"/>
              <a:t>Desires to emancipate (set free) the oppressed and prescribe better societal ways. </a:t>
            </a:r>
            <a:endParaRPr lang="en-US" sz="2800" i="1" dirty="0"/>
          </a:p>
          <a:p>
            <a:endParaRPr lang="en-US" sz="2800" dirty="0"/>
          </a:p>
        </p:txBody>
      </p:sp>
    </p:spTree>
    <p:extLst>
      <p:ext uri="{BB962C8B-B14F-4D97-AF65-F5344CB8AC3E}">
        <p14:creationId xmlns:p14="http://schemas.microsoft.com/office/powerpoint/2010/main" val="221886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7E0AD-52C4-68F9-9C0B-6FC4342B12EE}"/>
              </a:ext>
            </a:extLst>
          </p:cNvPr>
          <p:cNvSpPr txBox="1"/>
          <p:nvPr/>
        </p:nvSpPr>
        <p:spPr>
          <a:xfrm>
            <a:off x="3507658" y="669221"/>
            <a:ext cx="5176684" cy="1815882"/>
          </a:xfrm>
          <a:prstGeom prst="rect">
            <a:avLst/>
          </a:prstGeom>
          <a:noFill/>
          <a:ln w="57150">
            <a:solidFill>
              <a:srgbClr val="C00000"/>
            </a:solidFill>
          </a:ln>
        </p:spPr>
        <p:txBody>
          <a:bodyPr wrap="square" rtlCol="0">
            <a:spAutoFit/>
          </a:bodyPr>
          <a:lstStyle/>
          <a:p>
            <a:r>
              <a:rPr lang="en-US" sz="2800" b="1" dirty="0"/>
              <a:t>                        Marxism</a:t>
            </a:r>
          </a:p>
          <a:p>
            <a:endParaRPr lang="en-US" sz="2800" b="1" dirty="0"/>
          </a:p>
          <a:p>
            <a:r>
              <a:rPr lang="en-US" sz="2800" b="1" dirty="0"/>
              <a:t>     Workers  --------------  Owners</a:t>
            </a:r>
          </a:p>
          <a:p>
            <a:r>
              <a:rPr lang="en-US" sz="2800" b="1" dirty="0"/>
              <a:t>                 (Power Dynamics) </a:t>
            </a:r>
          </a:p>
        </p:txBody>
      </p:sp>
      <p:sp>
        <p:nvSpPr>
          <p:cNvPr id="3" name="TextBox 2">
            <a:extLst>
              <a:ext uri="{FF2B5EF4-FFF2-40B4-BE49-F238E27FC236}">
                <a16:creationId xmlns:a16="http://schemas.microsoft.com/office/drawing/2014/main" id="{98C1E69E-1ED1-04A5-13DD-686C8FD555A7}"/>
              </a:ext>
            </a:extLst>
          </p:cNvPr>
          <p:cNvSpPr txBox="1"/>
          <p:nvPr/>
        </p:nvSpPr>
        <p:spPr>
          <a:xfrm>
            <a:off x="2123766" y="4803784"/>
            <a:ext cx="8554065" cy="1384995"/>
          </a:xfrm>
          <a:prstGeom prst="rect">
            <a:avLst/>
          </a:prstGeom>
          <a:noFill/>
          <a:ln w="57150">
            <a:solidFill>
              <a:schemeClr val="tx1"/>
            </a:solidFill>
          </a:ln>
        </p:spPr>
        <p:txBody>
          <a:bodyPr wrap="square" rtlCol="0">
            <a:spAutoFit/>
          </a:bodyPr>
          <a:lstStyle/>
          <a:p>
            <a:r>
              <a:rPr lang="en-US" sz="2800" b="1" dirty="0"/>
              <a:t>                     </a:t>
            </a:r>
            <a:r>
              <a:rPr lang="en-US" sz="2800" b="1" i="1" dirty="0"/>
              <a:t>Contemporary</a:t>
            </a:r>
            <a:r>
              <a:rPr lang="en-US" sz="2800" b="1" dirty="0"/>
              <a:t> Critical Theory</a:t>
            </a:r>
          </a:p>
          <a:p>
            <a:endParaRPr lang="en-US" sz="2800" b="1" dirty="0"/>
          </a:p>
          <a:p>
            <a:r>
              <a:rPr lang="en-US" sz="2800" b="1" dirty="0"/>
              <a:t>Class, Race, Sexuality, Gender, Physical Abilities, Religion  </a:t>
            </a:r>
          </a:p>
        </p:txBody>
      </p:sp>
      <p:cxnSp>
        <p:nvCxnSpPr>
          <p:cNvPr id="5" name="Straight Arrow Connector 4">
            <a:extLst>
              <a:ext uri="{FF2B5EF4-FFF2-40B4-BE49-F238E27FC236}">
                <a16:creationId xmlns:a16="http://schemas.microsoft.com/office/drawing/2014/main" id="{C037194E-8F47-885A-51A1-1953B7C116A7}"/>
              </a:ext>
            </a:extLst>
          </p:cNvPr>
          <p:cNvCxnSpPr>
            <a:cxnSpLocks/>
            <a:stCxn id="2" idx="2"/>
          </p:cNvCxnSpPr>
          <p:nvPr/>
        </p:nvCxnSpPr>
        <p:spPr>
          <a:xfrm>
            <a:off x="6096000" y="2485103"/>
            <a:ext cx="0" cy="656303"/>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0328D7-6E40-248E-37B4-C1AF490D8BD0}"/>
              </a:ext>
            </a:extLst>
          </p:cNvPr>
          <p:cNvSpPr txBox="1"/>
          <p:nvPr/>
        </p:nvSpPr>
        <p:spPr>
          <a:xfrm>
            <a:off x="4439266" y="3172733"/>
            <a:ext cx="3215148" cy="954107"/>
          </a:xfrm>
          <a:prstGeom prst="rect">
            <a:avLst/>
          </a:prstGeom>
          <a:noFill/>
          <a:ln w="57150">
            <a:solidFill>
              <a:schemeClr val="tx1"/>
            </a:solidFill>
          </a:ln>
        </p:spPr>
        <p:txBody>
          <a:bodyPr wrap="square" rtlCol="0">
            <a:spAutoFit/>
          </a:bodyPr>
          <a:lstStyle/>
          <a:p>
            <a:r>
              <a:rPr lang="en-US" sz="2800" b="1" dirty="0"/>
              <a:t>      Critical Theory</a:t>
            </a:r>
          </a:p>
          <a:p>
            <a:r>
              <a:rPr lang="en-US" sz="2800" b="1" dirty="0"/>
              <a:t>              (Class)</a:t>
            </a:r>
          </a:p>
        </p:txBody>
      </p:sp>
      <p:cxnSp>
        <p:nvCxnSpPr>
          <p:cNvPr id="8" name="Straight Arrow Connector 7">
            <a:extLst>
              <a:ext uri="{FF2B5EF4-FFF2-40B4-BE49-F238E27FC236}">
                <a16:creationId xmlns:a16="http://schemas.microsoft.com/office/drawing/2014/main" id="{B3D50E77-061A-B424-F57B-76959CCE7D7C}"/>
              </a:ext>
            </a:extLst>
          </p:cNvPr>
          <p:cNvCxnSpPr>
            <a:cxnSpLocks/>
          </p:cNvCxnSpPr>
          <p:nvPr/>
        </p:nvCxnSpPr>
        <p:spPr>
          <a:xfrm>
            <a:off x="6061587" y="4147481"/>
            <a:ext cx="0" cy="656303"/>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6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662D6-AE6B-ED48-836A-5C2BBE68923D}"/>
              </a:ext>
            </a:extLst>
          </p:cNvPr>
          <p:cNvSpPr txBox="1"/>
          <p:nvPr/>
        </p:nvSpPr>
        <p:spPr>
          <a:xfrm>
            <a:off x="1891428" y="1139868"/>
            <a:ext cx="8743167" cy="584775"/>
          </a:xfrm>
          <a:prstGeom prst="rect">
            <a:avLst/>
          </a:prstGeom>
          <a:noFill/>
        </p:spPr>
        <p:txBody>
          <a:bodyPr wrap="square" rtlCol="0">
            <a:spAutoFit/>
          </a:bodyPr>
          <a:lstStyle/>
          <a:p>
            <a:r>
              <a:rPr lang="en-US" sz="3200" b="1" dirty="0"/>
              <a:t> </a:t>
            </a:r>
            <a:r>
              <a:rPr lang="en-US" sz="3200" b="1" i="1" dirty="0"/>
              <a:t>Contemporary</a:t>
            </a:r>
            <a:r>
              <a:rPr lang="en-US" sz="3200" b="1" dirty="0"/>
              <a:t> Critical Theory </a:t>
            </a:r>
            <a:r>
              <a:rPr lang="en-US" sz="2400" dirty="0"/>
              <a:t>(</a:t>
            </a:r>
            <a:r>
              <a:rPr lang="en-US" sz="2400" dirty="0" err="1"/>
              <a:t>Shenvi</a:t>
            </a:r>
            <a:r>
              <a:rPr lang="en-US" sz="2400" dirty="0"/>
              <a:t> &amp; Sawyer)</a:t>
            </a:r>
          </a:p>
        </p:txBody>
      </p:sp>
      <p:sp>
        <p:nvSpPr>
          <p:cNvPr id="4" name="TextBox 3">
            <a:extLst>
              <a:ext uri="{FF2B5EF4-FFF2-40B4-BE49-F238E27FC236}">
                <a16:creationId xmlns:a16="http://schemas.microsoft.com/office/drawing/2014/main" id="{37A6FC6C-B431-794D-9E49-570D5C6CCD88}"/>
              </a:ext>
            </a:extLst>
          </p:cNvPr>
          <p:cNvSpPr txBox="1"/>
          <p:nvPr/>
        </p:nvSpPr>
        <p:spPr>
          <a:xfrm>
            <a:off x="1891429" y="2016690"/>
            <a:ext cx="8743167" cy="2062103"/>
          </a:xfrm>
          <a:prstGeom prst="rect">
            <a:avLst/>
          </a:prstGeom>
          <a:noFill/>
        </p:spPr>
        <p:txBody>
          <a:bodyPr wrap="square" rtlCol="0">
            <a:spAutoFit/>
          </a:bodyPr>
          <a:lstStyle/>
          <a:p>
            <a:r>
              <a:rPr lang="en-US" sz="3200" dirty="0"/>
              <a:t>…divides the world into </a:t>
            </a:r>
            <a:r>
              <a:rPr lang="en-US" sz="3200" i="1" u="sng" dirty="0"/>
              <a:t>oppressed groups</a:t>
            </a:r>
            <a:r>
              <a:rPr lang="en-US" sz="3200" dirty="0"/>
              <a:t> and </a:t>
            </a:r>
            <a:r>
              <a:rPr lang="en-US" sz="3200" i="1" u="sng" dirty="0"/>
              <a:t>their oppressors</a:t>
            </a:r>
            <a:r>
              <a:rPr lang="en-US" sz="3200" dirty="0"/>
              <a:t> along the lines of race, class, sex, sexual orientation, gender identity, physical ability, age, weight, and much more</a:t>
            </a:r>
            <a:endParaRPr lang="en-US" sz="3200" b="1" i="1" dirty="0"/>
          </a:p>
        </p:txBody>
      </p:sp>
      <p:pic>
        <p:nvPicPr>
          <p:cNvPr id="2" name="Picture 1">
            <a:extLst>
              <a:ext uri="{FF2B5EF4-FFF2-40B4-BE49-F238E27FC236}">
                <a16:creationId xmlns:a16="http://schemas.microsoft.com/office/drawing/2014/main" id="{23B6677B-B444-3B49-B33A-AF90DAF9929D}"/>
              </a:ext>
            </a:extLst>
          </p:cNvPr>
          <p:cNvPicPr>
            <a:picLocks noChangeAspect="1"/>
          </p:cNvPicPr>
          <p:nvPr/>
        </p:nvPicPr>
        <p:blipFill>
          <a:blip r:embed="rId2"/>
          <a:stretch>
            <a:fillRect/>
          </a:stretch>
        </p:blipFill>
        <p:spPr>
          <a:xfrm>
            <a:off x="4660986" y="4248077"/>
            <a:ext cx="2352283" cy="2269747"/>
          </a:xfrm>
          <a:prstGeom prst="rect">
            <a:avLst/>
          </a:prstGeom>
        </p:spPr>
      </p:pic>
    </p:spTree>
    <p:extLst>
      <p:ext uri="{BB962C8B-B14F-4D97-AF65-F5344CB8AC3E}">
        <p14:creationId xmlns:p14="http://schemas.microsoft.com/office/powerpoint/2010/main" val="3975431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85CE50-A8D3-5F14-36C1-518CCF5411D9}"/>
              </a:ext>
            </a:extLst>
          </p:cNvPr>
          <p:cNvCxnSpPr/>
          <p:nvPr/>
        </p:nvCxnSpPr>
        <p:spPr>
          <a:xfrm>
            <a:off x="3009900" y="3238500"/>
            <a:ext cx="5740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D5172A-7A8E-A768-438B-9CC5FA29BA82}"/>
              </a:ext>
            </a:extLst>
          </p:cNvPr>
          <p:cNvSpPr txBox="1"/>
          <p:nvPr/>
        </p:nvSpPr>
        <p:spPr>
          <a:xfrm>
            <a:off x="4521200" y="711200"/>
            <a:ext cx="2730500" cy="584775"/>
          </a:xfrm>
          <a:prstGeom prst="rect">
            <a:avLst/>
          </a:prstGeom>
          <a:noFill/>
        </p:spPr>
        <p:txBody>
          <a:bodyPr wrap="square" rtlCol="0">
            <a:spAutoFit/>
          </a:bodyPr>
          <a:lstStyle/>
          <a:p>
            <a:r>
              <a:rPr lang="en-US" sz="3200" b="1" dirty="0"/>
              <a:t>   Social Binary</a:t>
            </a:r>
          </a:p>
        </p:txBody>
      </p:sp>
      <p:sp>
        <p:nvSpPr>
          <p:cNvPr id="5" name="TextBox 4">
            <a:extLst>
              <a:ext uri="{FF2B5EF4-FFF2-40B4-BE49-F238E27FC236}">
                <a16:creationId xmlns:a16="http://schemas.microsoft.com/office/drawing/2014/main" id="{7AE81419-9741-08AF-5C23-D8773AD6CBD9}"/>
              </a:ext>
            </a:extLst>
          </p:cNvPr>
          <p:cNvSpPr txBox="1"/>
          <p:nvPr/>
        </p:nvSpPr>
        <p:spPr>
          <a:xfrm>
            <a:off x="8915400" y="2274838"/>
            <a:ext cx="2662084" cy="3416320"/>
          </a:xfrm>
          <a:prstGeom prst="rect">
            <a:avLst/>
          </a:prstGeom>
          <a:noFill/>
          <a:ln w="57150">
            <a:solidFill>
              <a:schemeClr val="tx1"/>
            </a:solidFill>
          </a:ln>
        </p:spPr>
        <p:txBody>
          <a:bodyPr wrap="square" rtlCol="0">
            <a:spAutoFit/>
          </a:bodyPr>
          <a:lstStyle/>
          <a:p>
            <a:r>
              <a:rPr lang="en-US" sz="2400" b="1" dirty="0"/>
              <a:t>Race</a:t>
            </a:r>
          </a:p>
          <a:p>
            <a:r>
              <a:rPr lang="en-US" sz="2400" b="1" dirty="0"/>
              <a:t>Class</a:t>
            </a:r>
          </a:p>
          <a:p>
            <a:r>
              <a:rPr lang="en-US" sz="2400" b="1" dirty="0"/>
              <a:t>Sex</a:t>
            </a:r>
          </a:p>
          <a:p>
            <a:r>
              <a:rPr lang="en-US" sz="2400" b="1" dirty="0"/>
              <a:t>Sexual Orientation</a:t>
            </a:r>
          </a:p>
          <a:p>
            <a:r>
              <a:rPr lang="en-US" sz="2400" b="1" dirty="0"/>
              <a:t>Gender Identity</a:t>
            </a:r>
          </a:p>
          <a:p>
            <a:r>
              <a:rPr lang="en-US" sz="2400" b="1" dirty="0"/>
              <a:t>Physical Ability</a:t>
            </a:r>
          </a:p>
          <a:p>
            <a:r>
              <a:rPr lang="en-US" sz="2400" b="1" dirty="0"/>
              <a:t>Age</a:t>
            </a:r>
          </a:p>
          <a:p>
            <a:r>
              <a:rPr lang="en-US" sz="2400" b="1" dirty="0"/>
              <a:t>Weight</a:t>
            </a:r>
          </a:p>
          <a:p>
            <a:r>
              <a:rPr lang="en-US" sz="2400" b="1" dirty="0"/>
              <a:t>Religion</a:t>
            </a:r>
          </a:p>
        </p:txBody>
      </p:sp>
      <p:sp>
        <p:nvSpPr>
          <p:cNvPr id="7" name="TextBox 6">
            <a:extLst>
              <a:ext uri="{FF2B5EF4-FFF2-40B4-BE49-F238E27FC236}">
                <a16:creationId xmlns:a16="http://schemas.microsoft.com/office/drawing/2014/main" id="{98E71988-E075-43F0-F221-C313B7493A80}"/>
              </a:ext>
            </a:extLst>
          </p:cNvPr>
          <p:cNvSpPr txBox="1"/>
          <p:nvPr/>
        </p:nvSpPr>
        <p:spPr>
          <a:xfrm>
            <a:off x="863600" y="2967335"/>
            <a:ext cx="1841500" cy="461665"/>
          </a:xfrm>
          <a:prstGeom prst="rect">
            <a:avLst/>
          </a:prstGeom>
          <a:noFill/>
          <a:ln w="57150">
            <a:solidFill>
              <a:schemeClr val="tx1"/>
            </a:solidFill>
          </a:ln>
        </p:spPr>
        <p:txBody>
          <a:bodyPr wrap="square" rtlCol="0">
            <a:spAutoFit/>
          </a:bodyPr>
          <a:lstStyle/>
          <a:p>
            <a:r>
              <a:rPr lang="en-US" sz="2400" b="1" dirty="0"/>
              <a:t>   Oppressor</a:t>
            </a:r>
          </a:p>
        </p:txBody>
      </p:sp>
      <p:sp>
        <p:nvSpPr>
          <p:cNvPr id="8" name="TextBox 7">
            <a:extLst>
              <a:ext uri="{FF2B5EF4-FFF2-40B4-BE49-F238E27FC236}">
                <a16:creationId xmlns:a16="http://schemas.microsoft.com/office/drawing/2014/main" id="{47051325-72FB-7908-2363-88297BE33D8F}"/>
              </a:ext>
            </a:extLst>
          </p:cNvPr>
          <p:cNvSpPr txBox="1"/>
          <p:nvPr/>
        </p:nvSpPr>
        <p:spPr>
          <a:xfrm>
            <a:off x="9201150" y="1295975"/>
            <a:ext cx="1841500" cy="461665"/>
          </a:xfrm>
          <a:prstGeom prst="rect">
            <a:avLst/>
          </a:prstGeom>
          <a:noFill/>
          <a:ln w="57150">
            <a:solidFill>
              <a:schemeClr val="tx1"/>
            </a:solidFill>
          </a:ln>
        </p:spPr>
        <p:txBody>
          <a:bodyPr wrap="square" rtlCol="0">
            <a:spAutoFit/>
          </a:bodyPr>
          <a:lstStyle/>
          <a:p>
            <a:r>
              <a:rPr lang="en-US" sz="2400" b="1" dirty="0"/>
              <a:t>  Oppressed</a:t>
            </a:r>
          </a:p>
        </p:txBody>
      </p:sp>
    </p:spTree>
    <p:extLst>
      <p:ext uri="{BB962C8B-B14F-4D97-AF65-F5344CB8AC3E}">
        <p14:creationId xmlns:p14="http://schemas.microsoft.com/office/powerpoint/2010/main" val="245087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15F4F-DFFE-9C42-8F57-1BE4673AEB29}"/>
              </a:ext>
            </a:extLst>
          </p:cNvPr>
          <p:cNvSpPr txBox="1"/>
          <p:nvPr/>
        </p:nvSpPr>
        <p:spPr>
          <a:xfrm>
            <a:off x="3444658" y="701458"/>
            <a:ext cx="4183693" cy="1015663"/>
          </a:xfrm>
          <a:prstGeom prst="rect">
            <a:avLst/>
          </a:prstGeom>
          <a:noFill/>
        </p:spPr>
        <p:txBody>
          <a:bodyPr wrap="square" rtlCol="0">
            <a:spAutoFit/>
          </a:bodyPr>
          <a:lstStyle/>
          <a:p>
            <a:r>
              <a:rPr lang="en-US" sz="2800" b="1" dirty="0"/>
              <a:t>           Training Center     </a:t>
            </a:r>
          </a:p>
          <a:p>
            <a:r>
              <a:rPr lang="en-US" sz="2800" b="1" dirty="0"/>
              <a:t>                 </a:t>
            </a:r>
            <a:r>
              <a:rPr lang="en-US" sz="3200" b="1" u="sng" dirty="0"/>
              <a:t>Classes</a:t>
            </a:r>
          </a:p>
        </p:txBody>
      </p:sp>
      <p:sp>
        <p:nvSpPr>
          <p:cNvPr id="3" name="TextBox 2">
            <a:extLst>
              <a:ext uri="{FF2B5EF4-FFF2-40B4-BE49-F238E27FC236}">
                <a16:creationId xmlns:a16="http://schemas.microsoft.com/office/drawing/2014/main" id="{3320CE76-A80E-754D-8A58-AF9881E45C32}"/>
              </a:ext>
            </a:extLst>
          </p:cNvPr>
          <p:cNvSpPr txBox="1"/>
          <p:nvPr/>
        </p:nvSpPr>
        <p:spPr>
          <a:xfrm>
            <a:off x="1703539" y="1803748"/>
            <a:ext cx="7803715" cy="4862870"/>
          </a:xfrm>
          <a:prstGeom prst="rect">
            <a:avLst/>
          </a:prstGeom>
          <a:noFill/>
        </p:spPr>
        <p:txBody>
          <a:bodyPr wrap="square" rtlCol="0">
            <a:spAutoFit/>
          </a:bodyPr>
          <a:lstStyle/>
          <a:p>
            <a:r>
              <a:rPr lang="en-US" sz="3200" b="1" i="1" dirty="0"/>
              <a:t>In Defense of the Resurrection</a:t>
            </a:r>
            <a:r>
              <a:rPr lang="en-US" sz="3200" i="1" dirty="0"/>
              <a:t>  </a:t>
            </a:r>
            <a:r>
              <a:rPr lang="en-US" sz="3200" dirty="0"/>
              <a:t>(Oct 29</a:t>
            </a:r>
            <a:r>
              <a:rPr lang="en-US" sz="3200" baseline="30000" dirty="0"/>
              <a:t>th</a:t>
            </a:r>
            <a:r>
              <a:rPr lang="en-US" sz="3200" dirty="0"/>
              <a:t> – Nov 19</a:t>
            </a:r>
            <a:r>
              <a:rPr lang="en-US" sz="3200" baseline="30000" dirty="0"/>
              <a:t>th</a:t>
            </a:r>
            <a:r>
              <a:rPr lang="en-US" sz="3200" dirty="0"/>
              <a:t>)</a:t>
            </a:r>
          </a:p>
          <a:p>
            <a:r>
              <a:rPr lang="en-US" sz="3200" b="1" dirty="0"/>
              <a:t>Our Faith (Winter) </a:t>
            </a:r>
            <a:r>
              <a:rPr lang="en-US" sz="3200" b="0" i="0" u="none" strike="noStrike" dirty="0">
                <a:effectLst/>
                <a:latin typeface="Calibri" panose="020F0502020204030204" pitchFamily="34" charset="0"/>
              </a:rPr>
              <a:t>(Jan 21 – March 10</a:t>
            </a:r>
            <a:r>
              <a:rPr lang="en-US" sz="3200" b="0" i="0" u="none" strike="noStrike" baseline="30000" dirty="0">
                <a:effectLst/>
                <a:latin typeface="Calibri" panose="020F0502020204030204" pitchFamily="34" charset="0"/>
              </a:rPr>
              <a:t>th</a:t>
            </a:r>
            <a:r>
              <a:rPr lang="en-US" sz="3200" b="0" i="0" u="none" strike="noStrike" dirty="0">
                <a:effectLst/>
                <a:latin typeface="Calibri" panose="020F0502020204030204" pitchFamily="34" charset="0"/>
              </a:rPr>
              <a:t>; 10:30, Rm 166) </a:t>
            </a:r>
            <a:endParaRPr lang="en-US" sz="3200" b="1" dirty="0"/>
          </a:p>
          <a:p>
            <a:r>
              <a:rPr lang="en-US" sz="3200" b="1" dirty="0"/>
              <a:t>Panorama Plus 9  (Winter) </a:t>
            </a:r>
          </a:p>
          <a:p>
            <a:r>
              <a:rPr lang="en-US" sz="3200" b="1" dirty="0"/>
              <a:t>Align Your Finances (Winter) </a:t>
            </a:r>
          </a:p>
          <a:p>
            <a:pPr marL="342900" indent="-342900">
              <a:buAutoNum type="arabicPeriod"/>
            </a:pPr>
            <a:endParaRPr lang="en-US" sz="2800" b="1" dirty="0"/>
          </a:p>
          <a:p>
            <a:pPr marL="342900" indent="-342900">
              <a:buAutoNum type="arabicPeriod" startAt="2"/>
            </a:pPr>
            <a:endParaRPr lang="en-US" b="1" dirty="0"/>
          </a:p>
          <a:p>
            <a:pPr marL="342900" indent="-342900">
              <a:buAutoNum type="arabicPeriod" startAt="2"/>
            </a:pP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320155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F016-B1E1-A24B-BAB2-E6C841EB79DD}"/>
              </a:ext>
            </a:extLst>
          </p:cNvPr>
          <p:cNvPicPr>
            <a:picLocks noChangeAspect="1"/>
          </p:cNvPicPr>
          <p:nvPr/>
        </p:nvPicPr>
        <p:blipFill>
          <a:blip r:embed="rId2"/>
          <a:stretch>
            <a:fillRect/>
          </a:stretch>
        </p:blipFill>
        <p:spPr>
          <a:xfrm>
            <a:off x="-594144" y="-15679"/>
            <a:ext cx="12848773" cy="6873679"/>
          </a:xfrm>
          <a:prstGeom prst="rect">
            <a:avLst/>
          </a:prstGeom>
        </p:spPr>
      </p:pic>
      <p:sp>
        <p:nvSpPr>
          <p:cNvPr id="3" name="TextBox 2">
            <a:extLst>
              <a:ext uri="{FF2B5EF4-FFF2-40B4-BE49-F238E27FC236}">
                <a16:creationId xmlns:a16="http://schemas.microsoft.com/office/drawing/2014/main" id="{5520B18F-DFDE-EB47-B393-ED1BD02AD289}"/>
              </a:ext>
            </a:extLst>
          </p:cNvPr>
          <p:cNvSpPr txBox="1"/>
          <p:nvPr/>
        </p:nvSpPr>
        <p:spPr>
          <a:xfrm>
            <a:off x="2254685" y="1465545"/>
            <a:ext cx="2379945" cy="584775"/>
          </a:xfrm>
          <a:prstGeom prst="rect">
            <a:avLst/>
          </a:prstGeom>
          <a:noFill/>
        </p:spPr>
        <p:txBody>
          <a:bodyPr wrap="square" rtlCol="0">
            <a:spAutoFit/>
          </a:bodyPr>
          <a:lstStyle/>
          <a:p>
            <a:r>
              <a:rPr lang="en-US" sz="3200" b="1" dirty="0"/>
              <a:t>Oppressor</a:t>
            </a:r>
          </a:p>
        </p:txBody>
      </p:sp>
      <p:sp>
        <p:nvSpPr>
          <p:cNvPr id="4" name="TextBox 3">
            <a:extLst>
              <a:ext uri="{FF2B5EF4-FFF2-40B4-BE49-F238E27FC236}">
                <a16:creationId xmlns:a16="http://schemas.microsoft.com/office/drawing/2014/main" id="{07851B54-C737-E340-A29D-3DD90ADEDC7E}"/>
              </a:ext>
            </a:extLst>
          </p:cNvPr>
          <p:cNvSpPr txBox="1"/>
          <p:nvPr/>
        </p:nvSpPr>
        <p:spPr>
          <a:xfrm>
            <a:off x="7606748" y="5989983"/>
            <a:ext cx="3654151" cy="584775"/>
          </a:xfrm>
          <a:prstGeom prst="rect">
            <a:avLst/>
          </a:prstGeom>
          <a:noFill/>
        </p:spPr>
        <p:txBody>
          <a:bodyPr wrap="square" rtlCol="0">
            <a:spAutoFit/>
          </a:bodyPr>
          <a:lstStyle/>
          <a:p>
            <a:r>
              <a:rPr lang="en-US" sz="3200" b="1" dirty="0"/>
              <a:t>Oppressed</a:t>
            </a:r>
          </a:p>
        </p:txBody>
      </p:sp>
    </p:spTree>
    <p:extLst>
      <p:ext uri="{BB962C8B-B14F-4D97-AF65-F5344CB8AC3E}">
        <p14:creationId xmlns:p14="http://schemas.microsoft.com/office/powerpoint/2010/main" val="102263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5A8F97E-4AC4-D4D6-80F6-7504335D7374}"/>
              </a:ext>
            </a:extLst>
          </p:cNvPr>
          <p:cNvPicPr>
            <a:picLocks noChangeAspect="1"/>
          </p:cNvPicPr>
          <p:nvPr/>
        </p:nvPicPr>
        <p:blipFill>
          <a:blip r:embed="rId2"/>
          <a:stretch>
            <a:fillRect/>
          </a:stretch>
        </p:blipFill>
        <p:spPr>
          <a:xfrm>
            <a:off x="1219201" y="-1877391"/>
            <a:ext cx="13114761" cy="9948672"/>
          </a:xfrm>
          <a:prstGeom prst="rect">
            <a:avLst/>
          </a:prstGeom>
        </p:spPr>
      </p:pic>
      <p:sp>
        <p:nvSpPr>
          <p:cNvPr id="4" name="Rectangle 3">
            <a:extLst>
              <a:ext uri="{FF2B5EF4-FFF2-40B4-BE49-F238E27FC236}">
                <a16:creationId xmlns:a16="http://schemas.microsoft.com/office/drawing/2014/main" id="{81B21629-680E-B31B-ECAB-BF3FD3B403A1}"/>
              </a:ext>
            </a:extLst>
          </p:cNvPr>
          <p:cNvSpPr/>
          <p:nvPr/>
        </p:nvSpPr>
        <p:spPr>
          <a:xfrm>
            <a:off x="10724875" y="0"/>
            <a:ext cx="1855304" cy="74079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63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5F9DFD-BADD-0E46-BC46-EAC5C0C9C089}"/>
              </a:ext>
            </a:extLst>
          </p:cNvPr>
          <p:cNvSpPr txBox="1"/>
          <p:nvPr/>
        </p:nvSpPr>
        <p:spPr>
          <a:xfrm>
            <a:off x="3294345" y="1615858"/>
            <a:ext cx="5624187" cy="646331"/>
          </a:xfrm>
          <a:prstGeom prst="rect">
            <a:avLst/>
          </a:prstGeom>
          <a:noFill/>
        </p:spPr>
        <p:txBody>
          <a:bodyPr wrap="square" rtlCol="0">
            <a:spAutoFit/>
          </a:bodyPr>
          <a:lstStyle/>
          <a:p>
            <a:r>
              <a:rPr lang="en-US" sz="3600" b="1" dirty="0"/>
              <a:t>      What’s the Goal? </a:t>
            </a:r>
          </a:p>
        </p:txBody>
      </p:sp>
      <p:sp>
        <p:nvSpPr>
          <p:cNvPr id="3" name="TextBox 2">
            <a:extLst>
              <a:ext uri="{FF2B5EF4-FFF2-40B4-BE49-F238E27FC236}">
                <a16:creationId xmlns:a16="http://schemas.microsoft.com/office/drawing/2014/main" id="{EBA92703-FF0B-DF4A-BB30-2A9C91B53707}"/>
              </a:ext>
            </a:extLst>
          </p:cNvPr>
          <p:cNvSpPr txBox="1"/>
          <p:nvPr/>
        </p:nvSpPr>
        <p:spPr>
          <a:xfrm>
            <a:off x="1478071" y="3194137"/>
            <a:ext cx="9619989" cy="1354217"/>
          </a:xfrm>
          <a:prstGeom prst="rect">
            <a:avLst/>
          </a:prstGeom>
          <a:noFill/>
        </p:spPr>
        <p:txBody>
          <a:bodyPr wrap="square" rtlCol="0">
            <a:spAutoFit/>
          </a:bodyPr>
          <a:lstStyle/>
          <a:p>
            <a:r>
              <a:rPr lang="en-US" sz="3200" b="1" dirty="0">
                <a:solidFill>
                  <a:srgbClr val="FF0000"/>
                </a:solidFill>
              </a:rPr>
              <a:t>To work for the liberation of oppressed groups and ACHIEVE EQUITY ……. </a:t>
            </a:r>
            <a:r>
              <a:rPr lang="en-US" sz="3200" b="1" i="1" dirty="0">
                <a:solidFill>
                  <a:srgbClr val="FF0000"/>
                </a:solidFill>
              </a:rPr>
              <a:t>Social Justice </a:t>
            </a:r>
          </a:p>
          <a:p>
            <a:endParaRPr lang="en-US" dirty="0"/>
          </a:p>
        </p:txBody>
      </p:sp>
      <p:pic>
        <p:nvPicPr>
          <p:cNvPr id="4" name="Picture 3">
            <a:extLst>
              <a:ext uri="{FF2B5EF4-FFF2-40B4-BE49-F238E27FC236}">
                <a16:creationId xmlns:a16="http://schemas.microsoft.com/office/drawing/2014/main" id="{E0F0B4F5-1DAB-F348-B5CD-C60D1E6E9ED0}"/>
              </a:ext>
            </a:extLst>
          </p:cNvPr>
          <p:cNvPicPr>
            <a:picLocks noChangeAspect="1"/>
          </p:cNvPicPr>
          <p:nvPr/>
        </p:nvPicPr>
        <p:blipFill>
          <a:blip r:embed="rId2"/>
          <a:stretch>
            <a:fillRect/>
          </a:stretch>
        </p:blipFill>
        <p:spPr>
          <a:xfrm>
            <a:off x="8482345" y="325677"/>
            <a:ext cx="3404853" cy="2204581"/>
          </a:xfrm>
          <a:prstGeom prst="rect">
            <a:avLst/>
          </a:prstGeom>
        </p:spPr>
      </p:pic>
    </p:spTree>
    <p:extLst>
      <p:ext uri="{BB962C8B-B14F-4D97-AF65-F5344CB8AC3E}">
        <p14:creationId xmlns:p14="http://schemas.microsoft.com/office/powerpoint/2010/main" val="2840855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r>
              <a:rPr lang="en-US" sz="2800" dirty="0"/>
              <a:t>Pursue </a:t>
            </a:r>
            <a:r>
              <a:rPr lang="en-US" sz="2800" dirty="0" err="1"/>
              <a:t>liberatory</a:t>
            </a:r>
            <a:r>
              <a:rPr lang="en-US" sz="2800" dirty="0"/>
              <a:t> work by </a:t>
            </a:r>
            <a:r>
              <a:rPr lang="en-US" sz="2800" u="sng" dirty="0"/>
              <a:t>deconstructing</a:t>
            </a:r>
            <a:r>
              <a:rPr lang="en-US" sz="2800" dirty="0"/>
              <a:t> </a:t>
            </a:r>
            <a:r>
              <a:rPr lang="en-US" sz="2800" i="1" dirty="0"/>
              <a:t>hegemonic</a:t>
            </a:r>
            <a:r>
              <a:rPr lang="en-US" sz="2800" dirty="0"/>
              <a:t> narratives, which are stories, discourses, and accounts that oppressor groups offer to justify their dominance in society</a:t>
            </a:r>
          </a:p>
        </p:txBody>
      </p:sp>
      <p:pic>
        <p:nvPicPr>
          <p:cNvPr id="4" name="Picture 3">
            <a:extLst>
              <a:ext uri="{FF2B5EF4-FFF2-40B4-BE49-F238E27FC236}">
                <a16:creationId xmlns:a16="http://schemas.microsoft.com/office/drawing/2014/main" id="{A1650DF1-60F1-B249-B821-94E3D170894A}"/>
              </a:ext>
            </a:extLst>
          </p:cNvPr>
          <p:cNvPicPr>
            <a:picLocks noChangeAspect="1"/>
          </p:cNvPicPr>
          <p:nvPr/>
        </p:nvPicPr>
        <p:blipFill>
          <a:blip r:embed="rId2"/>
          <a:stretch>
            <a:fillRect/>
          </a:stretch>
        </p:blipFill>
        <p:spPr>
          <a:xfrm>
            <a:off x="2931090" y="3767933"/>
            <a:ext cx="5323561" cy="2981193"/>
          </a:xfrm>
          <a:prstGeom prst="rect">
            <a:avLst/>
          </a:prstGeom>
        </p:spPr>
      </p:pic>
    </p:spTree>
    <p:extLst>
      <p:ext uri="{BB962C8B-B14F-4D97-AF65-F5344CB8AC3E}">
        <p14:creationId xmlns:p14="http://schemas.microsoft.com/office/powerpoint/2010/main" val="1199409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3982C-64A0-B64D-8DC2-10C2A2FC72E4}"/>
              </a:ext>
            </a:extLst>
          </p:cNvPr>
          <p:cNvPicPr>
            <a:picLocks noChangeAspect="1"/>
          </p:cNvPicPr>
          <p:nvPr/>
        </p:nvPicPr>
        <p:blipFill>
          <a:blip r:embed="rId2"/>
          <a:stretch>
            <a:fillRect/>
          </a:stretch>
        </p:blipFill>
        <p:spPr>
          <a:xfrm>
            <a:off x="-112734" y="29611"/>
            <a:ext cx="12448626" cy="6922333"/>
          </a:xfrm>
          <a:prstGeom prst="rect">
            <a:avLst/>
          </a:prstGeom>
        </p:spPr>
      </p:pic>
      <p:sp>
        <p:nvSpPr>
          <p:cNvPr id="3" name="TextBox 2">
            <a:extLst>
              <a:ext uri="{FF2B5EF4-FFF2-40B4-BE49-F238E27FC236}">
                <a16:creationId xmlns:a16="http://schemas.microsoft.com/office/drawing/2014/main" id="{1F1CD8E9-4186-F14D-9824-C11069466632}"/>
              </a:ext>
            </a:extLst>
          </p:cNvPr>
          <p:cNvSpPr txBox="1"/>
          <p:nvPr/>
        </p:nvSpPr>
        <p:spPr>
          <a:xfrm>
            <a:off x="-1" y="225468"/>
            <a:ext cx="3068877" cy="369332"/>
          </a:xfrm>
          <a:prstGeom prst="rect">
            <a:avLst/>
          </a:prstGeom>
          <a:noFill/>
        </p:spPr>
        <p:txBody>
          <a:bodyPr wrap="square" rtlCol="0">
            <a:spAutoFit/>
          </a:bodyPr>
          <a:lstStyle/>
          <a:p>
            <a:r>
              <a:rPr lang="en-US" b="1" dirty="0"/>
              <a:t>The Oppressor Viewpoint</a:t>
            </a:r>
          </a:p>
        </p:txBody>
      </p:sp>
    </p:spTree>
    <p:extLst>
      <p:ext uri="{BB962C8B-B14F-4D97-AF65-F5344CB8AC3E}">
        <p14:creationId xmlns:p14="http://schemas.microsoft.com/office/powerpoint/2010/main" val="3339006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EF988-B58D-AD45-8712-DCEAB5FF18E0}"/>
              </a:ext>
            </a:extLst>
          </p:cNvPr>
          <p:cNvPicPr>
            <a:picLocks noChangeAspect="1"/>
          </p:cNvPicPr>
          <p:nvPr/>
        </p:nvPicPr>
        <p:blipFill>
          <a:blip r:embed="rId2"/>
          <a:stretch>
            <a:fillRect/>
          </a:stretch>
        </p:blipFill>
        <p:spPr>
          <a:xfrm>
            <a:off x="12526" y="-100208"/>
            <a:ext cx="12192000" cy="7087644"/>
          </a:xfrm>
          <a:prstGeom prst="rect">
            <a:avLst/>
          </a:prstGeom>
        </p:spPr>
      </p:pic>
      <p:sp>
        <p:nvSpPr>
          <p:cNvPr id="3" name="TextBox 2">
            <a:extLst>
              <a:ext uri="{FF2B5EF4-FFF2-40B4-BE49-F238E27FC236}">
                <a16:creationId xmlns:a16="http://schemas.microsoft.com/office/drawing/2014/main" id="{97133A79-3708-134E-B37E-EE6873143A7A}"/>
              </a:ext>
            </a:extLst>
          </p:cNvPr>
          <p:cNvSpPr txBox="1"/>
          <p:nvPr/>
        </p:nvSpPr>
        <p:spPr>
          <a:xfrm>
            <a:off x="3657599" y="0"/>
            <a:ext cx="4208745" cy="461665"/>
          </a:xfrm>
          <a:prstGeom prst="rect">
            <a:avLst/>
          </a:prstGeom>
          <a:noFill/>
        </p:spPr>
        <p:txBody>
          <a:bodyPr wrap="square" rtlCol="0">
            <a:spAutoFit/>
          </a:bodyPr>
          <a:lstStyle/>
          <a:p>
            <a:r>
              <a:rPr lang="en-US" sz="2400" b="1" dirty="0"/>
              <a:t>    The Oppressed Viewpoint</a:t>
            </a:r>
          </a:p>
        </p:txBody>
      </p:sp>
    </p:spTree>
    <p:extLst>
      <p:ext uri="{BB962C8B-B14F-4D97-AF65-F5344CB8AC3E}">
        <p14:creationId xmlns:p14="http://schemas.microsoft.com/office/powerpoint/2010/main" val="2404110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15F4F-DFFE-9C42-8F57-1BE4673AEB29}"/>
              </a:ext>
            </a:extLst>
          </p:cNvPr>
          <p:cNvSpPr txBox="1"/>
          <p:nvPr/>
        </p:nvSpPr>
        <p:spPr>
          <a:xfrm>
            <a:off x="3444658" y="701458"/>
            <a:ext cx="4183693" cy="584775"/>
          </a:xfrm>
          <a:prstGeom prst="rect">
            <a:avLst/>
          </a:prstGeom>
          <a:noFill/>
        </p:spPr>
        <p:txBody>
          <a:bodyPr wrap="square" rtlCol="0">
            <a:spAutoFit/>
          </a:bodyPr>
          <a:lstStyle/>
          <a:p>
            <a:r>
              <a:rPr lang="en-US" sz="2800" b="1" dirty="0"/>
              <a:t>            </a:t>
            </a:r>
            <a:r>
              <a:rPr lang="en-US" sz="3200" b="1" u="sng" dirty="0">
                <a:solidFill>
                  <a:srgbClr val="C00000"/>
                </a:solidFill>
              </a:rPr>
              <a:t>Table Talk</a:t>
            </a:r>
          </a:p>
        </p:txBody>
      </p:sp>
      <p:sp>
        <p:nvSpPr>
          <p:cNvPr id="3" name="TextBox 2">
            <a:extLst>
              <a:ext uri="{FF2B5EF4-FFF2-40B4-BE49-F238E27FC236}">
                <a16:creationId xmlns:a16="http://schemas.microsoft.com/office/drawing/2014/main" id="{3320CE76-A80E-754D-8A58-AF9881E45C32}"/>
              </a:ext>
            </a:extLst>
          </p:cNvPr>
          <p:cNvSpPr txBox="1"/>
          <p:nvPr/>
        </p:nvSpPr>
        <p:spPr>
          <a:xfrm>
            <a:off x="1703539" y="1803748"/>
            <a:ext cx="7803715" cy="2677656"/>
          </a:xfrm>
          <a:prstGeom prst="rect">
            <a:avLst/>
          </a:prstGeom>
          <a:noFill/>
        </p:spPr>
        <p:txBody>
          <a:bodyPr wrap="square" rtlCol="0">
            <a:spAutoFit/>
          </a:bodyPr>
          <a:lstStyle/>
          <a:p>
            <a:pPr marL="342900" indent="-342900">
              <a:buAutoNum type="arabicPeriod"/>
            </a:pPr>
            <a:r>
              <a:rPr lang="en-US" sz="3200" b="1" dirty="0"/>
              <a:t> Why is it important for us to understand Critical Theory? </a:t>
            </a:r>
          </a:p>
          <a:p>
            <a:r>
              <a:rPr lang="en-US" sz="3200" b="1" dirty="0"/>
              <a:t>    How should we respond as believers?  </a:t>
            </a:r>
          </a:p>
          <a:p>
            <a:pPr marL="342900" indent="-342900">
              <a:buAutoNum type="arabicPeriod" startAt="2"/>
            </a:pP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1123796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dirty="0"/>
              <a:t>Contemporary critical theory</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r>
              <a:rPr lang="en-US" sz="2800" i="1" dirty="0"/>
              <a:t>WHY IS IT IMPORTANT TO UNDERSTAND?</a:t>
            </a:r>
          </a:p>
          <a:p>
            <a:endParaRPr lang="en-US" sz="2800" i="1" dirty="0"/>
          </a:p>
          <a:p>
            <a:endParaRPr lang="en-US" sz="2800" i="1" dirty="0"/>
          </a:p>
          <a:p>
            <a:endParaRPr lang="en-US" sz="2800" dirty="0"/>
          </a:p>
        </p:txBody>
      </p:sp>
      <p:pic>
        <p:nvPicPr>
          <p:cNvPr id="4" name="Picture 3">
            <a:extLst>
              <a:ext uri="{FF2B5EF4-FFF2-40B4-BE49-F238E27FC236}">
                <a16:creationId xmlns:a16="http://schemas.microsoft.com/office/drawing/2014/main" id="{9F259B14-7764-1F4D-901F-C8DAE576CB84}"/>
              </a:ext>
            </a:extLst>
          </p:cNvPr>
          <p:cNvPicPr>
            <a:picLocks noChangeAspect="1"/>
          </p:cNvPicPr>
          <p:nvPr/>
        </p:nvPicPr>
        <p:blipFill>
          <a:blip r:embed="rId2"/>
          <a:stretch>
            <a:fillRect/>
          </a:stretch>
        </p:blipFill>
        <p:spPr>
          <a:xfrm>
            <a:off x="7290148" y="2842451"/>
            <a:ext cx="3131506" cy="3131506"/>
          </a:xfrm>
          <a:prstGeom prst="rect">
            <a:avLst/>
          </a:prstGeom>
        </p:spPr>
      </p:pic>
      <p:sp>
        <p:nvSpPr>
          <p:cNvPr id="5" name="TextBox 4">
            <a:extLst>
              <a:ext uri="{FF2B5EF4-FFF2-40B4-BE49-F238E27FC236}">
                <a16:creationId xmlns:a16="http://schemas.microsoft.com/office/drawing/2014/main" id="{B6FDAF59-0215-6849-9A76-079FA761E325}"/>
              </a:ext>
            </a:extLst>
          </p:cNvPr>
          <p:cNvSpPr txBox="1"/>
          <p:nvPr/>
        </p:nvSpPr>
        <p:spPr>
          <a:xfrm>
            <a:off x="1451579" y="3269293"/>
            <a:ext cx="3245681" cy="1200329"/>
          </a:xfrm>
          <a:prstGeom prst="rect">
            <a:avLst/>
          </a:prstGeom>
          <a:noFill/>
        </p:spPr>
        <p:txBody>
          <a:bodyPr wrap="square" rtlCol="0">
            <a:spAutoFit/>
          </a:bodyPr>
          <a:lstStyle/>
          <a:p>
            <a:r>
              <a:rPr lang="en-US" sz="2400" b="1" dirty="0"/>
              <a:t>    *Relationships</a:t>
            </a:r>
          </a:p>
          <a:p>
            <a:r>
              <a:rPr lang="en-US" sz="2400" b="1" dirty="0"/>
              <a:t>    *Evangelism</a:t>
            </a:r>
          </a:p>
          <a:p>
            <a:r>
              <a:rPr lang="en-US" sz="2400" b="1" dirty="0"/>
              <a:t>    *Church dynamics</a:t>
            </a:r>
          </a:p>
        </p:txBody>
      </p:sp>
    </p:spTree>
    <p:extLst>
      <p:ext uri="{BB962C8B-B14F-4D97-AF65-F5344CB8AC3E}">
        <p14:creationId xmlns:p14="http://schemas.microsoft.com/office/powerpoint/2010/main" val="3747540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4154984"/>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Gal 3:27-29</a:t>
            </a:r>
          </a:p>
          <a:p>
            <a:pPr algn="l" rtl="0" fontAlgn="base"/>
            <a:r>
              <a:rPr lang="en-US" sz="3200" b="0" i="0" u="none" strike="noStrike" dirty="0">
                <a:solidFill>
                  <a:srgbClr val="000000"/>
                </a:solidFill>
                <a:effectLst/>
                <a:latin typeface="Georgia" panose="02040502050405020303" pitchFamily="18" charset="0"/>
              </a:rPr>
              <a:t>“for all of you who were baptized into Christ have clothed yourselves with Christ. </a:t>
            </a:r>
            <a:r>
              <a:rPr lang="en-US" sz="3200" b="0" i="1" u="none" strike="noStrike" dirty="0">
                <a:solidFill>
                  <a:srgbClr val="C00000"/>
                </a:solidFill>
                <a:effectLst/>
                <a:latin typeface="Georgia" panose="02040502050405020303" pitchFamily="18" charset="0"/>
              </a:rPr>
              <a:t>There is neither Jew nor Gentile, neither slave nor free, nor is there male and female, for you are all one in Christ Jesus.</a:t>
            </a:r>
            <a:r>
              <a:rPr lang="en-US" sz="3200" b="0" i="0" u="none" strike="noStrike" dirty="0">
                <a:solidFill>
                  <a:srgbClr val="000000"/>
                </a:solidFill>
                <a:effectLst/>
                <a:latin typeface="Georgia" panose="02040502050405020303" pitchFamily="18" charset="0"/>
              </a:rPr>
              <a:t> If you belong to Christ, then you are Abraham’s seed, and heirs according to the promise.”</a:t>
            </a:r>
            <a:endParaRPr lang="en-US" dirty="0">
              <a:latin typeface="Georgia" panose="02040502050405020303" pitchFamily="18" charset="0"/>
            </a:endParaRPr>
          </a:p>
        </p:txBody>
      </p:sp>
    </p:spTree>
    <p:extLst>
      <p:ext uri="{BB962C8B-B14F-4D97-AF65-F5344CB8AC3E}">
        <p14:creationId xmlns:p14="http://schemas.microsoft.com/office/powerpoint/2010/main" val="3861295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Matt 11:28</a:t>
            </a:r>
          </a:p>
          <a:p>
            <a:pPr algn="l" rtl="0" fontAlgn="base"/>
            <a:r>
              <a:rPr lang="en-US" sz="3200" b="0" i="0" u="none" strike="noStrike" dirty="0">
                <a:effectLst/>
                <a:latin typeface="Georgia" panose="02040502050405020303" pitchFamily="18" charset="0"/>
              </a:rPr>
              <a:t>“Come to me, </a:t>
            </a:r>
            <a:r>
              <a:rPr lang="en-US" sz="3200" b="1" i="1" u="none" strike="noStrike" dirty="0">
                <a:solidFill>
                  <a:srgbClr val="C00000"/>
                </a:solidFill>
                <a:effectLst/>
                <a:latin typeface="Georgia" panose="02040502050405020303" pitchFamily="18" charset="0"/>
              </a:rPr>
              <a:t>all </a:t>
            </a:r>
            <a:r>
              <a:rPr lang="en-US" sz="3200" i="1" u="none" strike="noStrike" dirty="0">
                <a:effectLst/>
                <a:latin typeface="Georgia" panose="02040502050405020303" pitchFamily="18" charset="0"/>
              </a:rPr>
              <a:t>you </a:t>
            </a:r>
            <a:r>
              <a:rPr lang="en-US" sz="3200" b="0" i="0" u="none" strike="noStrike" dirty="0">
                <a:effectLst/>
                <a:latin typeface="Georgia" panose="02040502050405020303" pitchFamily="18" charset="0"/>
              </a:rPr>
              <a:t>who are weary and burdened, and I will give you rest…”</a:t>
            </a:r>
            <a:endParaRPr lang="en-US" dirty="0">
              <a:latin typeface="Georgia" panose="02040502050405020303" pitchFamily="18" charset="0"/>
            </a:endParaRPr>
          </a:p>
        </p:txBody>
      </p:sp>
    </p:spTree>
    <p:extLst>
      <p:ext uri="{BB962C8B-B14F-4D97-AF65-F5344CB8AC3E}">
        <p14:creationId xmlns:p14="http://schemas.microsoft.com/office/powerpoint/2010/main" val="48521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D33A5-F67E-7D3C-E00A-C00126F0DB6A}"/>
              </a:ext>
            </a:extLst>
          </p:cNvPr>
          <p:cNvSpPr txBox="1"/>
          <p:nvPr/>
        </p:nvSpPr>
        <p:spPr>
          <a:xfrm>
            <a:off x="4955457" y="1135625"/>
            <a:ext cx="5943600" cy="5170646"/>
          </a:xfrm>
          <a:prstGeom prst="rect">
            <a:avLst/>
          </a:prstGeom>
          <a:noFill/>
        </p:spPr>
        <p:txBody>
          <a:bodyPr wrap="square" rtlCol="0">
            <a:spAutoFit/>
          </a:bodyPr>
          <a:lstStyle/>
          <a:p>
            <a:pPr algn="l" rtl="0" fontAlgn="base"/>
            <a:r>
              <a:rPr lang="en-US" sz="2400" b="0" i="0" u="none" strike="noStrike" dirty="0">
                <a:effectLst/>
                <a:latin typeface="Proxima Nova Rg"/>
              </a:rPr>
              <a:t>1. We live in a fallen world populated with broken and sinful people who are being guided by ungodly and deceitful philosophies. ​ (Romans 1:18-32)</a:t>
            </a:r>
            <a:endParaRPr lang="en-US" sz="2400" b="0" i="0" u="none" strike="noStrike" dirty="0">
              <a:effectLst/>
              <a:latin typeface="Segoe UI" panose="020B0502040204020203" pitchFamily="34" charset="0"/>
            </a:endParaRPr>
          </a:p>
          <a:p>
            <a:pPr algn="l" rtl="0" fontAlgn="base"/>
            <a:r>
              <a:rPr lang="en-US" sz="2400" b="0" i="0" u="none" strike="noStrike" dirty="0">
                <a:effectLst/>
                <a:latin typeface="Proxima Nova Rg"/>
              </a:rPr>
              <a:t>​</a:t>
            </a:r>
            <a:endParaRPr lang="en-US" sz="2400" b="0" i="0" u="none" strike="noStrike" dirty="0">
              <a:effectLst/>
              <a:latin typeface="Segoe UI" panose="020B0502040204020203" pitchFamily="34" charset="0"/>
            </a:endParaRPr>
          </a:p>
          <a:p>
            <a:pPr algn="l" rtl="0" fontAlgn="base"/>
            <a:r>
              <a:rPr lang="en-US" sz="2400" b="0" i="0" u="none" strike="noStrike" dirty="0">
                <a:effectLst/>
                <a:latin typeface="Proxima Nova Rg"/>
              </a:rPr>
              <a:t>2. Our culture has rejected the concept of absolute truth and embraced relativism. ​ (2 Tim 4:3-4)</a:t>
            </a:r>
            <a:endParaRPr lang="en-US" sz="2400" b="0" i="0" u="none" strike="noStrike" dirty="0">
              <a:effectLst/>
              <a:latin typeface="Segoe UI" panose="020B0502040204020203" pitchFamily="34" charset="0"/>
            </a:endParaRPr>
          </a:p>
          <a:p>
            <a:pPr algn="l" rtl="0" fontAlgn="base"/>
            <a:r>
              <a:rPr lang="en-US" sz="2400" b="0" i="0" u="none" strike="noStrike" dirty="0">
                <a:effectLst/>
                <a:latin typeface="Proxima Nova Rg"/>
              </a:rPr>
              <a:t>​</a:t>
            </a:r>
            <a:endParaRPr lang="en-US" sz="2400" b="0" i="0" u="none" strike="noStrike" dirty="0">
              <a:effectLst/>
              <a:latin typeface="Segoe UI" panose="020B0502040204020203" pitchFamily="34" charset="0"/>
            </a:endParaRPr>
          </a:p>
          <a:p>
            <a:pPr algn="l" rtl="0" fontAlgn="base"/>
            <a:r>
              <a:rPr lang="en-US" sz="2400" b="0" i="0" u="none" strike="noStrike" dirty="0">
                <a:effectLst/>
                <a:latin typeface="Proxima Nova Rg"/>
              </a:rPr>
              <a:t>3. The lifestyles, standards, and actions of our culture reflect the godless value system that the culture has embraced</a:t>
            </a:r>
            <a:endParaRPr lang="en-US" sz="2400" b="0" i="0" u="none" strike="noStrike" dirty="0">
              <a:effectLst/>
              <a:latin typeface="Segoe UI" panose="020B0502040204020203" pitchFamily="34" charset="0"/>
            </a:endParaRPr>
          </a:p>
          <a:p>
            <a:endParaRPr lang="en-US" dirty="0"/>
          </a:p>
        </p:txBody>
      </p:sp>
      <p:sp>
        <p:nvSpPr>
          <p:cNvPr id="3" name="TextBox 2">
            <a:extLst>
              <a:ext uri="{FF2B5EF4-FFF2-40B4-BE49-F238E27FC236}">
                <a16:creationId xmlns:a16="http://schemas.microsoft.com/office/drawing/2014/main" id="{011774AA-3137-0872-1F67-9922C97240B5}"/>
              </a:ext>
            </a:extLst>
          </p:cNvPr>
          <p:cNvSpPr txBox="1"/>
          <p:nvPr/>
        </p:nvSpPr>
        <p:spPr>
          <a:xfrm>
            <a:off x="1194619" y="1814052"/>
            <a:ext cx="3318387" cy="2862322"/>
          </a:xfrm>
          <a:prstGeom prst="rect">
            <a:avLst/>
          </a:prstGeom>
          <a:noFill/>
        </p:spPr>
        <p:txBody>
          <a:bodyPr wrap="square" rtlCol="0">
            <a:spAutoFit/>
          </a:bodyPr>
          <a:lstStyle/>
          <a:p>
            <a:pPr algn="r" rtl="0" fontAlgn="base"/>
            <a:r>
              <a:rPr lang="en-US" sz="5400" b="1" i="0" u="none" strike="noStrike" dirty="0">
                <a:effectLst/>
                <a:latin typeface="Proxima Nova Rg"/>
              </a:rPr>
              <a:t>Our </a:t>
            </a:r>
            <a:r>
              <a:rPr lang="en-US" sz="5400" b="0" i="0" u="none" strike="noStrike" dirty="0">
                <a:effectLst/>
                <a:latin typeface="Proxima Nova Rg"/>
              </a:rPr>
              <a:t>​</a:t>
            </a:r>
            <a:endParaRPr lang="en-US" sz="5400" b="0" i="0" u="none" strike="noStrike" dirty="0">
              <a:effectLst/>
              <a:latin typeface="Segoe UI" panose="020B0502040204020203" pitchFamily="34" charset="0"/>
            </a:endParaRPr>
          </a:p>
          <a:p>
            <a:pPr algn="r" rtl="0" fontAlgn="base"/>
            <a:r>
              <a:rPr lang="en-US" sz="5400" b="1" i="0" u="none" strike="noStrike" dirty="0">
                <a:effectLst/>
                <a:latin typeface="Proxima Nova Rg"/>
              </a:rPr>
              <a:t>Cultural Context</a:t>
            </a:r>
            <a:endParaRPr lang="en-US" sz="5400" b="0" i="0" u="none" strike="noStrike" dirty="0">
              <a:effectLst/>
              <a:latin typeface="Segoe UI" panose="020B0502040204020203" pitchFamily="34" charset="0"/>
            </a:endParaRPr>
          </a:p>
          <a:p>
            <a:endParaRPr lang="en-US" dirty="0"/>
          </a:p>
        </p:txBody>
      </p:sp>
    </p:spTree>
    <p:extLst>
      <p:ext uri="{BB962C8B-B14F-4D97-AF65-F5344CB8AC3E}">
        <p14:creationId xmlns:p14="http://schemas.microsoft.com/office/powerpoint/2010/main" val="1076693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7742903" cy="3170099"/>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Revelations 5:9</a:t>
            </a:r>
          </a:p>
          <a:p>
            <a:pPr algn="l" rtl="0" fontAlgn="base"/>
            <a:r>
              <a:rPr lang="en-US" sz="3200" b="0" i="0" u="none" strike="noStrike" dirty="0">
                <a:solidFill>
                  <a:srgbClr val="000000"/>
                </a:solidFill>
                <a:effectLst/>
                <a:latin typeface="Georgia" panose="02040502050405020303" pitchFamily="18" charset="0"/>
              </a:rPr>
              <a:t>“You are worthy to take the scroll and to open its seals, because you were slain,</a:t>
            </a:r>
            <a:br>
              <a:rPr lang="en-US" sz="3200" dirty="0">
                <a:latin typeface="Georgia" panose="02040502050405020303" pitchFamily="18" charset="0"/>
              </a:rPr>
            </a:br>
            <a:r>
              <a:rPr lang="en-US" sz="3200" b="0" i="0" u="none" strike="noStrike" dirty="0">
                <a:solidFill>
                  <a:srgbClr val="000000"/>
                </a:solidFill>
                <a:effectLst/>
                <a:latin typeface="Georgia" panose="02040502050405020303" pitchFamily="18" charset="0"/>
              </a:rPr>
              <a:t>and with your blood you purchased for God </a:t>
            </a:r>
            <a:r>
              <a:rPr lang="en-US" sz="3200" b="0" i="1" u="none" strike="noStrike" dirty="0">
                <a:solidFill>
                  <a:srgbClr val="C00000"/>
                </a:solidFill>
                <a:effectLst/>
                <a:latin typeface="Georgia" panose="02040502050405020303" pitchFamily="18" charset="0"/>
              </a:rPr>
              <a:t>persons from every tribe and language and people and nation</a:t>
            </a:r>
            <a:r>
              <a:rPr lang="en-US" sz="3200" b="0" i="0" u="none" strike="noStrike" dirty="0">
                <a:solidFill>
                  <a:srgbClr val="C00000"/>
                </a:solidFill>
                <a:effectLst/>
                <a:latin typeface="Georgia" panose="02040502050405020303" pitchFamily="18" charset="0"/>
              </a:rPr>
              <a:t>.”</a:t>
            </a:r>
            <a:endParaRPr lang="en-US" dirty="0">
              <a:solidFill>
                <a:srgbClr val="C00000"/>
              </a:solidFill>
              <a:latin typeface="Georgia" panose="02040502050405020303" pitchFamily="18" charset="0"/>
            </a:endParaRPr>
          </a:p>
        </p:txBody>
      </p:sp>
    </p:spTree>
    <p:extLst>
      <p:ext uri="{BB962C8B-B14F-4D97-AF65-F5344CB8AC3E}">
        <p14:creationId xmlns:p14="http://schemas.microsoft.com/office/powerpoint/2010/main" val="3118465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7742903" cy="3170099"/>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Revelations 7:9</a:t>
            </a:r>
          </a:p>
          <a:p>
            <a:pPr algn="l" rtl="0" fontAlgn="base"/>
            <a:r>
              <a:rPr lang="en-US" sz="3200" b="0" i="0" u="none" strike="noStrike" dirty="0">
                <a:solidFill>
                  <a:srgbClr val="000000"/>
                </a:solidFill>
                <a:effectLst/>
                <a:latin typeface="Georgia" panose="02040502050405020303" pitchFamily="18" charset="0"/>
              </a:rPr>
              <a:t>After this I looked, and there before me was a great multitude that no one could count, </a:t>
            </a:r>
            <a:r>
              <a:rPr lang="en-US" sz="3200" b="1" i="1" u="none" strike="noStrike" dirty="0">
                <a:solidFill>
                  <a:srgbClr val="C00000"/>
                </a:solidFill>
                <a:effectLst/>
                <a:latin typeface="Georgia" panose="02040502050405020303" pitchFamily="18" charset="0"/>
              </a:rPr>
              <a:t>from every nation, tribe, people and language,</a:t>
            </a:r>
            <a:r>
              <a:rPr lang="en-US" sz="3200" b="1" i="0" u="none" strike="noStrike" dirty="0">
                <a:solidFill>
                  <a:srgbClr val="000000"/>
                </a:solidFill>
                <a:effectLst/>
                <a:latin typeface="Georgia" panose="02040502050405020303" pitchFamily="18" charset="0"/>
              </a:rPr>
              <a:t> </a:t>
            </a:r>
            <a:r>
              <a:rPr lang="en-US" sz="3200" b="0" i="0" u="none" strike="noStrike" dirty="0">
                <a:solidFill>
                  <a:srgbClr val="000000"/>
                </a:solidFill>
                <a:effectLst/>
                <a:latin typeface="Georgia" panose="02040502050405020303" pitchFamily="18" charset="0"/>
              </a:rPr>
              <a:t>standing before the throne and before the Lamb. </a:t>
            </a:r>
            <a:endParaRPr lang="en-US" dirty="0">
              <a:latin typeface="Georgia" panose="02040502050405020303" pitchFamily="18" charset="0"/>
            </a:endParaRPr>
          </a:p>
        </p:txBody>
      </p:sp>
    </p:spTree>
    <p:extLst>
      <p:ext uri="{BB962C8B-B14F-4D97-AF65-F5344CB8AC3E}">
        <p14:creationId xmlns:p14="http://schemas.microsoft.com/office/powerpoint/2010/main" val="1419590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a:xfrm>
            <a:off x="1152395" y="817045"/>
            <a:ext cx="9902459" cy="1049235"/>
          </a:xfrm>
        </p:spPr>
        <p:txBody>
          <a:bodyPr>
            <a:normAutofit fontScale="90000"/>
          </a:bodyPr>
          <a:lstStyle/>
          <a:p>
            <a:r>
              <a:rPr lang="en-US" i="1" dirty="0"/>
              <a:t>Contemporary</a:t>
            </a:r>
            <a:r>
              <a:rPr lang="en-US" dirty="0"/>
              <a:t> critical theory – </a:t>
            </a:r>
            <a:r>
              <a:rPr lang="en-US" sz="4000" b="1" i="1" dirty="0">
                <a:solidFill>
                  <a:srgbClr val="C00000"/>
                </a:solidFill>
              </a:rPr>
              <a:t>Core Components</a:t>
            </a:r>
          </a:p>
        </p:txBody>
      </p:sp>
      <p:cxnSp>
        <p:nvCxnSpPr>
          <p:cNvPr id="5" name="Straight Connector 4">
            <a:extLst>
              <a:ext uri="{FF2B5EF4-FFF2-40B4-BE49-F238E27FC236}">
                <a16:creationId xmlns:a16="http://schemas.microsoft.com/office/drawing/2014/main" id="{B7443257-B223-C9C8-587D-244AC1B3006E}"/>
              </a:ext>
            </a:extLst>
          </p:cNvPr>
          <p:cNvCxnSpPr>
            <a:cxnSpLocks/>
          </p:cNvCxnSpPr>
          <p:nvPr/>
        </p:nvCxnSpPr>
        <p:spPr>
          <a:xfrm flipH="1">
            <a:off x="2921000" y="2844800"/>
            <a:ext cx="2197100" cy="25145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725717-6798-70CB-D8C3-623C00BEF590}"/>
              </a:ext>
            </a:extLst>
          </p:cNvPr>
          <p:cNvCxnSpPr>
            <a:cxnSpLocks/>
          </p:cNvCxnSpPr>
          <p:nvPr/>
        </p:nvCxnSpPr>
        <p:spPr>
          <a:xfrm flipH="1">
            <a:off x="2921000" y="5359399"/>
            <a:ext cx="4584700"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83C639-4A08-DDD6-CEE2-FB9634B0FD23}"/>
              </a:ext>
            </a:extLst>
          </p:cNvPr>
          <p:cNvCxnSpPr>
            <a:cxnSpLocks/>
          </p:cNvCxnSpPr>
          <p:nvPr/>
        </p:nvCxnSpPr>
        <p:spPr>
          <a:xfrm>
            <a:off x="5118100" y="2844800"/>
            <a:ext cx="2387600" cy="2514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B17B5A-8C44-F229-12A6-CF6996F1B00C}"/>
              </a:ext>
            </a:extLst>
          </p:cNvPr>
          <p:cNvSpPr txBox="1"/>
          <p:nvPr/>
        </p:nvSpPr>
        <p:spPr>
          <a:xfrm>
            <a:off x="7785100" y="4470407"/>
            <a:ext cx="2387600" cy="1323439"/>
          </a:xfrm>
          <a:prstGeom prst="rect">
            <a:avLst/>
          </a:prstGeom>
          <a:noFill/>
        </p:spPr>
        <p:txBody>
          <a:bodyPr wrap="square" rtlCol="0">
            <a:spAutoFit/>
          </a:bodyPr>
          <a:lstStyle/>
          <a:p>
            <a:r>
              <a:rPr lang="en-US" sz="4000" b="1" dirty="0">
                <a:solidFill>
                  <a:srgbClr val="C00000"/>
                </a:solidFill>
              </a:rPr>
              <a:t>    Liberation</a:t>
            </a:r>
          </a:p>
        </p:txBody>
      </p:sp>
      <p:sp>
        <p:nvSpPr>
          <p:cNvPr id="19" name="TextBox 18">
            <a:extLst>
              <a:ext uri="{FF2B5EF4-FFF2-40B4-BE49-F238E27FC236}">
                <a16:creationId xmlns:a16="http://schemas.microsoft.com/office/drawing/2014/main" id="{8F0E8817-2F0B-5DDD-8894-648884514A61}"/>
              </a:ext>
            </a:extLst>
          </p:cNvPr>
          <p:cNvSpPr txBox="1"/>
          <p:nvPr/>
        </p:nvSpPr>
        <p:spPr>
          <a:xfrm>
            <a:off x="736600" y="4914900"/>
            <a:ext cx="1905000" cy="1323439"/>
          </a:xfrm>
          <a:prstGeom prst="rect">
            <a:avLst/>
          </a:prstGeom>
          <a:noFill/>
        </p:spPr>
        <p:txBody>
          <a:bodyPr wrap="square" rtlCol="0">
            <a:spAutoFit/>
          </a:bodyPr>
          <a:lstStyle/>
          <a:p>
            <a:r>
              <a:rPr lang="en-US" dirty="0"/>
              <a:t>  </a:t>
            </a:r>
            <a:r>
              <a:rPr lang="en-US" sz="4000" b="1" dirty="0">
                <a:solidFill>
                  <a:srgbClr val="C00000"/>
                </a:solidFill>
              </a:rPr>
              <a:t>Access to Truth</a:t>
            </a:r>
          </a:p>
        </p:txBody>
      </p:sp>
      <p:sp>
        <p:nvSpPr>
          <p:cNvPr id="20" name="TextBox 19">
            <a:extLst>
              <a:ext uri="{FF2B5EF4-FFF2-40B4-BE49-F238E27FC236}">
                <a16:creationId xmlns:a16="http://schemas.microsoft.com/office/drawing/2014/main" id="{DA2FFCBB-3F27-BD31-68BF-8A1A7CD95D1A}"/>
              </a:ext>
            </a:extLst>
          </p:cNvPr>
          <p:cNvSpPr txBox="1"/>
          <p:nvPr/>
        </p:nvSpPr>
        <p:spPr>
          <a:xfrm>
            <a:off x="3822700" y="1866280"/>
            <a:ext cx="2794000" cy="984885"/>
          </a:xfrm>
          <a:prstGeom prst="rect">
            <a:avLst/>
          </a:prstGeom>
          <a:noFill/>
        </p:spPr>
        <p:txBody>
          <a:bodyPr wrap="square" rtlCol="0">
            <a:spAutoFit/>
          </a:bodyPr>
          <a:lstStyle/>
          <a:p>
            <a:endParaRPr lang="en-US" dirty="0"/>
          </a:p>
          <a:p>
            <a:r>
              <a:rPr lang="en-US" dirty="0"/>
              <a:t>        </a:t>
            </a:r>
            <a:r>
              <a:rPr lang="en-US" sz="4000" b="1" dirty="0">
                <a:solidFill>
                  <a:srgbClr val="C00000"/>
                </a:solidFill>
              </a:rPr>
              <a:t>Identity</a:t>
            </a:r>
          </a:p>
        </p:txBody>
      </p:sp>
    </p:spTree>
    <p:extLst>
      <p:ext uri="{BB962C8B-B14F-4D97-AF65-F5344CB8AC3E}">
        <p14:creationId xmlns:p14="http://schemas.microsoft.com/office/powerpoint/2010/main" val="376688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738664"/>
          </a:xfrm>
          <a:prstGeom prst="rect">
            <a:avLst/>
          </a:prstGeom>
          <a:noFill/>
        </p:spPr>
        <p:txBody>
          <a:bodyPr wrap="square" rtlCol="0">
            <a:spAutoFit/>
          </a:bodyPr>
          <a:lstStyle/>
          <a:p>
            <a:r>
              <a:rPr lang="en-US" sz="2400" b="1" dirty="0"/>
              <a:t>Identity? </a:t>
            </a:r>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3298386" cy="400110"/>
          </a:xfrm>
          <a:prstGeom prst="rect">
            <a:avLst/>
          </a:prstGeom>
          <a:noFill/>
        </p:spPr>
        <p:txBody>
          <a:bodyPr wrap="square" rtlCol="0">
            <a:spAutoFit/>
          </a:bodyPr>
          <a:lstStyle/>
          <a:p>
            <a:r>
              <a:rPr lang="en-US" b="1" dirty="0"/>
              <a:t>   </a:t>
            </a:r>
            <a:r>
              <a:rPr lang="en-US" b="1" u="sng" dirty="0" err="1"/>
              <a:t>Contempary</a:t>
            </a:r>
            <a:r>
              <a:rPr lang="en-US" b="1" dirty="0"/>
              <a:t> </a:t>
            </a:r>
            <a:r>
              <a:rPr lang="en-US" sz="2000"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446348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Gal 2:20</a:t>
            </a:r>
          </a:p>
          <a:p>
            <a:pPr algn="l" rtl="0" fontAlgn="base"/>
            <a:r>
              <a:rPr lang="en-US" sz="3200" b="0" i="0" u="none" strike="noStrike" dirty="0">
                <a:solidFill>
                  <a:srgbClr val="000000"/>
                </a:solidFill>
                <a:effectLst/>
                <a:latin typeface="Georgia" panose="02040502050405020303" pitchFamily="18" charset="0"/>
              </a:rPr>
              <a:t>“I have been crucified with Christ and I no longer live, but Christ lives in me.”</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4267200" y="952500"/>
            <a:ext cx="4876800"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Identity in Christ</a:t>
            </a:r>
          </a:p>
        </p:txBody>
      </p:sp>
    </p:spTree>
    <p:extLst>
      <p:ext uri="{BB962C8B-B14F-4D97-AF65-F5344CB8AC3E}">
        <p14:creationId xmlns:p14="http://schemas.microsoft.com/office/powerpoint/2010/main" val="1665355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2185214"/>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2</a:t>
            </a:r>
            <a:r>
              <a:rPr lang="en-US" sz="4000" b="1" u="none" strike="noStrike" baseline="30000" dirty="0">
                <a:effectLst/>
                <a:latin typeface="Georgia" panose="02040502050405020303" pitchFamily="18" charset="0"/>
              </a:rPr>
              <a:t>nd</a:t>
            </a:r>
            <a:r>
              <a:rPr lang="en-US" sz="4000" b="1" u="none" strike="noStrike" dirty="0">
                <a:effectLst/>
                <a:latin typeface="Georgia" panose="02040502050405020303" pitchFamily="18" charset="0"/>
              </a:rPr>
              <a:t> Corinthians 5:17</a:t>
            </a:r>
          </a:p>
          <a:p>
            <a:pPr algn="l" rtl="0" fontAlgn="base"/>
            <a:r>
              <a:rPr lang="en-US" sz="3200" b="0" i="0" u="none" strike="noStrike" dirty="0">
                <a:effectLst/>
                <a:latin typeface="Georgia" panose="02040502050405020303" pitchFamily="18" charset="0"/>
              </a:rPr>
              <a:t>“Therefore, if anyone is in Christ, he is a new creation. The old has passed away; behold, the new has come. . ”</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4267200" y="952500"/>
            <a:ext cx="4876800"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Identity in Christ</a:t>
            </a:r>
          </a:p>
        </p:txBody>
      </p:sp>
    </p:spTree>
    <p:extLst>
      <p:ext uri="{BB962C8B-B14F-4D97-AF65-F5344CB8AC3E}">
        <p14:creationId xmlns:p14="http://schemas.microsoft.com/office/powerpoint/2010/main" val="789124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3939540"/>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Matt 16:24-25</a:t>
            </a:r>
          </a:p>
          <a:p>
            <a:pPr fontAlgn="base"/>
            <a:r>
              <a:rPr lang="en-US" sz="3200" b="0" i="0" u="none" strike="noStrike" dirty="0">
                <a:effectLst/>
                <a:latin typeface="Georgia" panose="02040502050405020303" pitchFamily="18" charset="0"/>
              </a:rPr>
              <a:t>Then Jesus said to his disciples, “Whoever wants to be my disciple </a:t>
            </a:r>
            <a:r>
              <a:rPr lang="en-US" sz="3200" b="0" i="1" u="none" strike="noStrike" dirty="0">
                <a:solidFill>
                  <a:srgbClr val="C00000"/>
                </a:solidFill>
                <a:effectLst/>
                <a:latin typeface="Georgia" panose="02040502050405020303" pitchFamily="18" charset="0"/>
              </a:rPr>
              <a:t>must deny themselves </a:t>
            </a:r>
            <a:r>
              <a:rPr lang="en-US" sz="3200" b="0" i="0" u="none" strike="noStrike" dirty="0">
                <a:effectLst/>
                <a:latin typeface="Georgia" panose="02040502050405020303" pitchFamily="18" charset="0"/>
              </a:rPr>
              <a:t>and take up their cross and follow me. </a:t>
            </a:r>
            <a:r>
              <a:rPr lang="en-US" sz="3200" b="1" i="0" u="none" strike="noStrike" baseline="30000" dirty="0">
                <a:effectLst/>
                <a:latin typeface="Georgia" panose="02040502050405020303" pitchFamily="18" charset="0"/>
              </a:rPr>
              <a:t> </a:t>
            </a:r>
            <a:r>
              <a:rPr lang="en-US" sz="3200" b="0" i="0" u="none" strike="noStrike" dirty="0">
                <a:effectLst/>
                <a:latin typeface="Georgia" panose="02040502050405020303" pitchFamily="18" charset="0"/>
              </a:rPr>
              <a:t>For whoever wants to save their life will lose it, but whoever loses their life for me will find it.”</a:t>
            </a:r>
            <a:endParaRPr lang="en-US" sz="3600" i="1" dirty="0">
              <a:latin typeface="Georgia" panose="02040502050405020303" pitchFamily="18" charset="0"/>
            </a:endParaRPr>
          </a:p>
          <a:p>
            <a:pPr algn="l" rtl="0" fontAlgn="base"/>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4267200" y="952500"/>
            <a:ext cx="4876800"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Identity in Christ</a:t>
            </a:r>
          </a:p>
        </p:txBody>
      </p:sp>
    </p:spTree>
    <p:extLst>
      <p:ext uri="{BB962C8B-B14F-4D97-AF65-F5344CB8AC3E}">
        <p14:creationId xmlns:p14="http://schemas.microsoft.com/office/powerpoint/2010/main" val="3921431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738664"/>
          </a:xfrm>
          <a:prstGeom prst="rect">
            <a:avLst/>
          </a:prstGeom>
          <a:noFill/>
        </p:spPr>
        <p:txBody>
          <a:bodyPr wrap="square" rtlCol="0">
            <a:spAutoFit/>
          </a:bodyPr>
          <a:lstStyle/>
          <a:p>
            <a:r>
              <a:rPr lang="en-US" sz="2400" b="1" dirty="0"/>
              <a:t>Identity?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738664"/>
          </a:xfrm>
          <a:prstGeom prst="rect">
            <a:avLst/>
          </a:prstGeom>
          <a:noFill/>
        </p:spPr>
        <p:txBody>
          <a:bodyPr wrap="square" rtlCol="0">
            <a:spAutoFit/>
          </a:bodyPr>
          <a:lstStyle/>
          <a:p>
            <a:r>
              <a:rPr lang="en-US" sz="2400" b="1" dirty="0"/>
              <a:t>Through Christ</a:t>
            </a:r>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400110"/>
          </a:xfrm>
          <a:prstGeom prst="rect">
            <a:avLst/>
          </a:prstGeom>
          <a:noFill/>
        </p:spPr>
        <p:txBody>
          <a:bodyPr wrap="square" rtlCol="0">
            <a:spAutoFit/>
          </a:bodyPr>
          <a:lstStyle/>
          <a:p>
            <a:r>
              <a:rPr lang="en-US" b="1" dirty="0"/>
              <a:t>   </a:t>
            </a:r>
            <a:r>
              <a:rPr lang="en-US" sz="2000"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2795497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dirty="0">
                <a:solidFill>
                  <a:srgbClr val="C00000"/>
                </a:solidFill>
              </a:rPr>
              <a:t>Identity</a:t>
            </a:r>
            <a:endParaRPr lang="en-US" sz="1600" b="1" dirty="0">
              <a:solidFill>
                <a:srgbClr val="C00000"/>
              </a:solidFill>
            </a:endParaRP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4651CC9C-43A8-EB46-B7E0-4E6D6A1A3F1B}"/>
              </a:ext>
            </a:extLst>
          </p:cNvPr>
          <p:cNvSpPr txBox="1"/>
          <p:nvPr/>
        </p:nvSpPr>
        <p:spPr>
          <a:xfrm>
            <a:off x="8029184" y="2580362"/>
            <a:ext cx="3219189" cy="2554545"/>
          </a:xfrm>
          <a:prstGeom prst="rect">
            <a:avLst/>
          </a:prstGeom>
          <a:noFill/>
        </p:spPr>
        <p:txBody>
          <a:bodyPr wrap="square" rtlCol="0">
            <a:spAutoFit/>
          </a:bodyPr>
          <a:lstStyle/>
          <a:p>
            <a:r>
              <a:rPr lang="en-US" sz="2800" b="1" dirty="0"/>
              <a:t>Oppressor Groups</a:t>
            </a:r>
          </a:p>
          <a:p>
            <a:endParaRPr lang="en-US" sz="2800" b="1" dirty="0"/>
          </a:p>
          <a:p>
            <a:r>
              <a:rPr lang="en-US" sz="2000" b="1" dirty="0"/>
              <a:t>VS</a:t>
            </a:r>
          </a:p>
          <a:p>
            <a:endParaRPr lang="en-US" sz="2800" b="1" dirty="0"/>
          </a:p>
          <a:p>
            <a:r>
              <a:rPr lang="en-US" sz="2800" b="1" dirty="0"/>
              <a:t>Oppressed Groups</a:t>
            </a:r>
          </a:p>
          <a:p>
            <a:endParaRPr lang="en-US" sz="2800" b="1" dirty="0"/>
          </a:p>
        </p:txBody>
      </p:sp>
      <p:pic>
        <p:nvPicPr>
          <p:cNvPr id="6" name="Picture 5">
            <a:extLst>
              <a:ext uri="{FF2B5EF4-FFF2-40B4-BE49-F238E27FC236}">
                <a16:creationId xmlns:a16="http://schemas.microsoft.com/office/drawing/2014/main" id="{CD054BE9-FC21-0E47-87F4-55C201049E0F}"/>
              </a:ext>
            </a:extLst>
          </p:cNvPr>
          <p:cNvPicPr>
            <a:picLocks noChangeAspect="1"/>
          </p:cNvPicPr>
          <p:nvPr/>
        </p:nvPicPr>
        <p:blipFill>
          <a:blip r:embed="rId2"/>
          <a:stretch>
            <a:fillRect/>
          </a:stretch>
        </p:blipFill>
        <p:spPr>
          <a:xfrm>
            <a:off x="3469711" y="1938055"/>
            <a:ext cx="3210490" cy="3986755"/>
          </a:xfrm>
          <a:prstGeom prst="rect">
            <a:avLst/>
          </a:prstGeom>
        </p:spPr>
      </p:pic>
      <p:sp>
        <p:nvSpPr>
          <p:cNvPr id="4" name="TextBox 3">
            <a:extLst>
              <a:ext uri="{FF2B5EF4-FFF2-40B4-BE49-F238E27FC236}">
                <a16:creationId xmlns:a16="http://schemas.microsoft.com/office/drawing/2014/main" id="{361466D1-9B52-FD61-6ECD-C06F42EF3666}"/>
              </a:ext>
            </a:extLst>
          </p:cNvPr>
          <p:cNvSpPr txBox="1"/>
          <p:nvPr/>
        </p:nvSpPr>
        <p:spPr>
          <a:xfrm>
            <a:off x="6916994" y="5134907"/>
            <a:ext cx="4734232" cy="954107"/>
          </a:xfrm>
          <a:prstGeom prst="rect">
            <a:avLst/>
          </a:prstGeom>
          <a:noFill/>
        </p:spPr>
        <p:txBody>
          <a:bodyPr wrap="square" rtlCol="0">
            <a:spAutoFit/>
          </a:bodyPr>
          <a:lstStyle/>
          <a:p>
            <a:r>
              <a:rPr lang="en-US" sz="2800" b="1" dirty="0"/>
              <a:t>Our Identity as individuals is bound  to our group identity</a:t>
            </a:r>
          </a:p>
        </p:txBody>
      </p:sp>
    </p:spTree>
    <p:extLst>
      <p:ext uri="{BB962C8B-B14F-4D97-AF65-F5344CB8AC3E}">
        <p14:creationId xmlns:p14="http://schemas.microsoft.com/office/powerpoint/2010/main" val="2762070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a:xfrm>
            <a:off x="1451579" y="2015732"/>
            <a:ext cx="5087007" cy="3450613"/>
          </a:xfrm>
        </p:spPr>
        <p:txBody>
          <a:bodyPr>
            <a:normAutofit/>
          </a:bodyPr>
          <a:lstStyle/>
          <a:p>
            <a:r>
              <a:rPr lang="en-US" sz="2800" b="1" i="1" dirty="0"/>
              <a:t>Experience of reality</a:t>
            </a:r>
          </a:p>
          <a:p>
            <a:r>
              <a:rPr lang="en-US" sz="2800" b="1" i="1" dirty="0"/>
              <a:t>Evaluation of evidence</a:t>
            </a:r>
          </a:p>
          <a:p>
            <a:r>
              <a:rPr lang="en-US" sz="2800" b="1" i="1" dirty="0"/>
              <a:t>Access to truth</a:t>
            </a:r>
          </a:p>
          <a:p>
            <a:r>
              <a:rPr lang="en-US" sz="2800" b="1" i="1" dirty="0"/>
              <a:t>Moral status</a:t>
            </a:r>
          </a:p>
          <a:p>
            <a:r>
              <a:rPr lang="en-US" sz="2800" b="1" i="1" dirty="0"/>
              <a:t>Moral obligations</a:t>
            </a:r>
          </a:p>
          <a:p>
            <a:pPr marL="0" indent="0">
              <a:buNone/>
            </a:pPr>
            <a:endParaRPr lang="en-US" sz="2800" dirty="0"/>
          </a:p>
        </p:txBody>
      </p:sp>
      <p:sp>
        <p:nvSpPr>
          <p:cNvPr id="5" name="TextBox 4">
            <a:extLst>
              <a:ext uri="{FF2B5EF4-FFF2-40B4-BE49-F238E27FC236}">
                <a16:creationId xmlns:a16="http://schemas.microsoft.com/office/drawing/2014/main" id="{BA8D472B-3A50-3440-83F2-719575646141}"/>
              </a:ext>
            </a:extLst>
          </p:cNvPr>
          <p:cNvSpPr txBox="1"/>
          <p:nvPr/>
        </p:nvSpPr>
        <p:spPr>
          <a:xfrm>
            <a:off x="7164888" y="2492679"/>
            <a:ext cx="4584526" cy="1569660"/>
          </a:xfrm>
          <a:prstGeom prst="rect">
            <a:avLst/>
          </a:prstGeom>
          <a:noFill/>
        </p:spPr>
        <p:txBody>
          <a:bodyPr wrap="square" rtlCol="0">
            <a:spAutoFit/>
          </a:bodyPr>
          <a:lstStyle/>
          <a:p>
            <a:r>
              <a:rPr lang="en-US" sz="2400" b="1" dirty="0">
                <a:solidFill>
                  <a:srgbClr val="C00000"/>
                </a:solidFill>
              </a:rPr>
              <a:t>Determined by our membership in either a dominant </a:t>
            </a:r>
            <a:r>
              <a:rPr lang="en-US" sz="2400" b="1" i="1" u="sng" dirty="0">
                <a:solidFill>
                  <a:srgbClr val="C00000"/>
                </a:solidFill>
              </a:rPr>
              <a:t>oppressor group </a:t>
            </a:r>
            <a:r>
              <a:rPr lang="en-US" sz="2400" b="1" dirty="0">
                <a:solidFill>
                  <a:srgbClr val="C00000"/>
                </a:solidFill>
              </a:rPr>
              <a:t>or a subordinate </a:t>
            </a:r>
            <a:r>
              <a:rPr lang="en-US" sz="2400" b="1" i="1" u="sng" dirty="0">
                <a:solidFill>
                  <a:srgbClr val="C00000"/>
                </a:solidFill>
              </a:rPr>
              <a:t>oppressed group</a:t>
            </a:r>
          </a:p>
        </p:txBody>
      </p:sp>
      <p:cxnSp>
        <p:nvCxnSpPr>
          <p:cNvPr id="6" name="Straight Connector 5">
            <a:extLst>
              <a:ext uri="{FF2B5EF4-FFF2-40B4-BE49-F238E27FC236}">
                <a16:creationId xmlns:a16="http://schemas.microsoft.com/office/drawing/2014/main" id="{9009CD98-D133-83ED-F975-FC3927CA6FE7}"/>
              </a:ext>
            </a:extLst>
          </p:cNvPr>
          <p:cNvCxnSpPr>
            <a:cxnSpLocks/>
          </p:cNvCxnSpPr>
          <p:nvPr/>
        </p:nvCxnSpPr>
        <p:spPr>
          <a:xfrm>
            <a:off x="5265174" y="2015732"/>
            <a:ext cx="0" cy="251202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3884352-20FC-870D-9F43-A633A24F3663}"/>
              </a:ext>
            </a:extLst>
          </p:cNvPr>
          <p:cNvCxnSpPr>
            <a:cxnSpLocks/>
          </p:cNvCxnSpPr>
          <p:nvPr/>
        </p:nvCxnSpPr>
        <p:spPr>
          <a:xfrm>
            <a:off x="5265174" y="3141406"/>
            <a:ext cx="1445342" cy="0"/>
          </a:xfrm>
          <a:prstGeom prst="straightConnector1">
            <a:avLst/>
          </a:prstGeom>
          <a:ln w="139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61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576761-EC8B-03EB-259B-0F0850B5811B}"/>
              </a:ext>
            </a:extLst>
          </p:cNvPr>
          <p:cNvSpPr txBox="1"/>
          <p:nvPr/>
        </p:nvSpPr>
        <p:spPr>
          <a:xfrm>
            <a:off x="1249251" y="1991864"/>
            <a:ext cx="3232597" cy="2646878"/>
          </a:xfrm>
          <a:prstGeom prst="rect">
            <a:avLst/>
          </a:prstGeom>
          <a:noFill/>
          <a:ln w="57150">
            <a:solidFill>
              <a:srgbClr val="FFC000"/>
            </a:solidFill>
          </a:ln>
        </p:spPr>
        <p:txBody>
          <a:bodyPr wrap="square" rtlCol="0">
            <a:spAutoFit/>
          </a:bodyPr>
          <a:lstStyle/>
          <a:p>
            <a:r>
              <a:rPr lang="en-US" sz="2800" b="1" dirty="0"/>
              <a:t>Age of Obligation</a:t>
            </a:r>
          </a:p>
          <a:p>
            <a:endParaRPr lang="en-US" dirty="0"/>
          </a:p>
          <a:p>
            <a:r>
              <a:rPr lang="en-US" sz="2400" dirty="0"/>
              <a:t>Duty</a:t>
            </a:r>
          </a:p>
          <a:p>
            <a:r>
              <a:rPr lang="en-US" sz="2400" dirty="0"/>
              <a:t>Honor</a:t>
            </a:r>
          </a:p>
          <a:p>
            <a:r>
              <a:rPr lang="en-US" sz="2400" dirty="0"/>
              <a:t>Faith</a:t>
            </a:r>
          </a:p>
          <a:p>
            <a:r>
              <a:rPr lang="en-US" sz="2400" dirty="0"/>
              <a:t>Personal Responsibility</a:t>
            </a:r>
          </a:p>
          <a:p>
            <a:r>
              <a:rPr lang="en-US" sz="2400" i="1" dirty="0"/>
              <a:t>Absolute Truth</a:t>
            </a:r>
          </a:p>
        </p:txBody>
      </p:sp>
      <p:sp>
        <p:nvSpPr>
          <p:cNvPr id="4" name="TextBox 3">
            <a:extLst>
              <a:ext uri="{FF2B5EF4-FFF2-40B4-BE49-F238E27FC236}">
                <a16:creationId xmlns:a16="http://schemas.microsoft.com/office/drawing/2014/main" id="{B9CEFB26-BC3E-3ECE-6858-7648C0A39505}"/>
              </a:ext>
            </a:extLst>
          </p:cNvPr>
          <p:cNvSpPr txBox="1"/>
          <p:nvPr/>
        </p:nvSpPr>
        <p:spPr>
          <a:xfrm>
            <a:off x="6928834" y="1853364"/>
            <a:ext cx="3528811" cy="2923877"/>
          </a:xfrm>
          <a:prstGeom prst="rect">
            <a:avLst/>
          </a:prstGeom>
          <a:noFill/>
          <a:ln w="57150">
            <a:solidFill>
              <a:srgbClr val="FFC000"/>
            </a:solidFill>
          </a:ln>
        </p:spPr>
        <p:txBody>
          <a:bodyPr wrap="square" rtlCol="0">
            <a:spAutoFit/>
          </a:bodyPr>
          <a:lstStyle/>
          <a:p>
            <a:r>
              <a:rPr lang="en-US" sz="2800" b="1" dirty="0"/>
              <a:t>Age of Authenticity</a:t>
            </a:r>
          </a:p>
          <a:p>
            <a:endParaRPr lang="en-US" dirty="0"/>
          </a:p>
          <a:p>
            <a:r>
              <a:rPr lang="en-US" sz="2400" dirty="0"/>
              <a:t>Authentically Yourself</a:t>
            </a:r>
          </a:p>
          <a:p>
            <a:r>
              <a:rPr lang="en-US" sz="2400" dirty="0"/>
              <a:t>“You do you”                 Gender, sexuality, marriage are social constructs</a:t>
            </a:r>
          </a:p>
          <a:p>
            <a:r>
              <a:rPr lang="en-US" sz="2400" i="1" dirty="0"/>
              <a:t>Relative Truth</a:t>
            </a:r>
          </a:p>
          <a:p>
            <a:endParaRPr lang="en-US" dirty="0"/>
          </a:p>
        </p:txBody>
      </p:sp>
      <p:sp>
        <p:nvSpPr>
          <p:cNvPr id="5" name="Right Arrow 4">
            <a:extLst>
              <a:ext uri="{FF2B5EF4-FFF2-40B4-BE49-F238E27FC236}">
                <a16:creationId xmlns:a16="http://schemas.microsoft.com/office/drawing/2014/main" id="{617BEE84-52D3-E9AC-34B0-BEE626B2CE36}"/>
              </a:ext>
            </a:extLst>
          </p:cNvPr>
          <p:cNvSpPr/>
          <p:nvPr/>
        </p:nvSpPr>
        <p:spPr>
          <a:xfrm>
            <a:off x="5112913" y="2665927"/>
            <a:ext cx="1094318" cy="690694"/>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820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78547-4FF6-A044-8D37-EA555621A60E}"/>
              </a:ext>
            </a:extLst>
          </p:cNvPr>
          <p:cNvSpPr txBox="1"/>
          <p:nvPr/>
        </p:nvSpPr>
        <p:spPr>
          <a:xfrm>
            <a:off x="3319397" y="1102290"/>
            <a:ext cx="4972833" cy="646331"/>
          </a:xfrm>
          <a:prstGeom prst="rect">
            <a:avLst/>
          </a:prstGeom>
          <a:noFill/>
        </p:spPr>
        <p:txBody>
          <a:bodyPr wrap="square" rtlCol="0">
            <a:spAutoFit/>
          </a:bodyPr>
          <a:lstStyle/>
          <a:p>
            <a:r>
              <a:rPr lang="en-US" sz="3600" b="1" dirty="0"/>
              <a:t>         Oppression? </a:t>
            </a:r>
          </a:p>
        </p:txBody>
      </p:sp>
      <p:sp>
        <p:nvSpPr>
          <p:cNvPr id="3" name="TextBox 2">
            <a:extLst>
              <a:ext uri="{FF2B5EF4-FFF2-40B4-BE49-F238E27FC236}">
                <a16:creationId xmlns:a16="http://schemas.microsoft.com/office/drawing/2014/main" id="{62208977-6028-2A44-A88E-68BD9C5B83F7}"/>
              </a:ext>
            </a:extLst>
          </p:cNvPr>
          <p:cNvSpPr txBox="1"/>
          <p:nvPr/>
        </p:nvSpPr>
        <p:spPr>
          <a:xfrm>
            <a:off x="1966586" y="2329841"/>
            <a:ext cx="8417491" cy="4955203"/>
          </a:xfrm>
          <a:prstGeom prst="rect">
            <a:avLst/>
          </a:prstGeom>
          <a:noFill/>
        </p:spPr>
        <p:txBody>
          <a:bodyPr wrap="square" rtlCol="0">
            <a:spAutoFit/>
          </a:bodyPr>
          <a:lstStyle/>
          <a:p>
            <a:r>
              <a:rPr lang="en-US" sz="2800" dirty="0"/>
              <a:t>Unjust or cruel exercise of authority or power</a:t>
            </a:r>
          </a:p>
          <a:p>
            <a:endParaRPr lang="en-US" sz="2800" dirty="0"/>
          </a:p>
          <a:p>
            <a:r>
              <a:rPr lang="en-US" sz="2800" b="1" i="1" u="sng" dirty="0"/>
              <a:t>In Critical Theory</a:t>
            </a:r>
          </a:p>
          <a:p>
            <a:r>
              <a:rPr lang="en-US" sz="2800" dirty="0"/>
              <a:t>*Should be understood in terms of “</a:t>
            </a:r>
            <a:r>
              <a:rPr lang="en-US" sz="2800" i="1" dirty="0"/>
              <a:t>hegemonic power</a:t>
            </a:r>
            <a:r>
              <a:rPr lang="en-US" sz="2800" dirty="0"/>
              <a:t>” (dominance) … the ability of a particular group to </a:t>
            </a:r>
            <a:r>
              <a:rPr lang="en-US" sz="2800" i="1" u="sng" dirty="0">
                <a:solidFill>
                  <a:srgbClr val="C00000"/>
                </a:solidFill>
              </a:rPr>
              <a:t>impose its normal, values, and expectations on the rest of society</a:t>
            </a:r>
            <a:r>
              <a:rPr lang="en-US" sz="2800" dirty="0">
                <a:solidFill>
                  <a:srgbClr val="C00000"/>
                </a:solidFill>
              </a:rPr>
              <a:t>… </a:t>
            </a:r>
          </a:p>
          <a:p>
            <a:r>
              <a:rPr lang="en-US" sz="2800" dirty="0"/>
              <a:t>(can be personal or institutional, i.e. school system or entertainment industry)</a:t>
            </a:r>
          </a:p>
          <a:p>
            <a:endParaRPr lang="en-US" sz="2800" dirty="0"/>
          </a:p>
          <a:p>
            <a:endParaRPr lang="en-US" dirty="0"/>
          </a:p>
          <a:p>
            <a:endParaRPr lang="en-US" dirty="0"/>
          </a:p>
        </p:txBody>
      </p:sp>
    </p:spTree>
    <p:extLst>
      <p:ext uri="{BB962C8B-B14F-4D97-AF65-F5344CB8AC3E}">
        <p14:creationId xmlns:p14="http://schemas.microsoft.com/office/powerpoint/2010/main" val="674538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78547-4FF6-A044-8D37-EA555621A60E}"/>
              </a:ext>
            </a:extLst>
          </p:cNvPr>
          <p:cNvSpPr txBox="1"/>
          <p:nvPr/>
        </p:nvSpPr>
        <p:spPr>
          <a:xfrm>
            <a:off x="3319397" y="1102290"/>
            <a:ext cx="4972833" cy="646331"/>
          </a:xfrm>
          <a:prstGeom prst="rect">
            <a:avLst/>
          </a:prstGeom>
          <a:noFill/>
        </p:spPr>
        <p:txBody>
          <a:bodyPr wrap="square" rtlCol="0">
            <a:spAutoFit/>
          </a:bodyPr>
          <a:lstStyle/>
          <a:p>
            <a:r>
              <a:rPr lang="en-US" sz="3600" b="1" dirty="0"/>
              <a:t>         Oppression?  </a:t>
            </a:r>
          </a:p>
        </p:txBody>
      </p:sp>
      <p:sp>
        <p:nvSpPr>
          <p:cNvPr id="3" name="TextBox 2">
            <a:extLst>
              <a:ext uri="{FF2B5EF4-FFF2-40B4-BE49-F238E27FC236}">
                <a16:creationId xmlns:a16="http://schemas.microsoft.com/office/drawing/2014/main" id="{62208977-6028-2A44-A88E-68BD9C5B83F7}"/>
              </a:ext>
            </a:extLst>
          </p:cNvPr>
          <p:cNvSpPr txBox="1"/>
          <p:nvPr/>
        </p:nvSpPr>
        <p:spPr>
          <a:xfrm>
            <a:off x="1665962" y="1991638"/>
            <a:ext cx="8718115" cy="2677656"/>
          </a:xfrm>
          <a:prstGeom prst="rect">
            <a:avLst/>
          </a:prstGeom>
          <a:noFill/>
        </p:spPr>
        <p:txBody>
          <a:bodyPr wrap="square" rtlCol="0">
            <a:spAutoFit/>
          </a:bodyPr>
          <a:lstStyle/>
          <a:p>
            <a:r>
              <a:rPr lang="en-US" sz="2800" b="1" i="1" u="sng" dirty="0"/>
              <a:t>In Critical Theory</a:t>
            </a:r>
          </a:p>
          <a:p>
            <a:r>
              <a:rPr lang="en-US" sz="2800" dirty="0"/>
              <a:t>*In any relationship between groups (men/women, able-bodied/disabled, young/old) … the dominant group is the group that is valued more highly</a:t>
            </a:r>
          </a:p>
          <a:p>
            <a:r>
              <a:rPr lang="en-US" sz="2800" dirty="0"/>
              <a:t>*Dominant groups set the norms by which the minoritized group is judged. </a:t>
            </a:r>
          </a:p>
        </p:txBody>
      </p:sp>
    </p:spTree>
    <p:extLst>
      <p:ext uri="{BB962C8B-B14F-4D97-AF65-F5344CB8AC3E}">
        <p14:creationId xmlns:p14="http://schemas.microsoft.com/office/powerpoint/2010/main" val="1671514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3870-8C4A-A048-886C-B3B9C37358C8}"/>
              </a:ext>
            </a:extLst>
          </p:cNvPr>
          <p:cNvSpPr>
            <a:spLocks noGrp="1"/>
          </p:cNvSpPr>
          <p:nvPr>
            <p:ph type="title"/>
          </p:nvPr>
        </p:nvSpPr>
        <p:spPr/>
        <p:txBody>
          <a:bodyPr/>
          <a:lstStyle/>
          <a:p>
            <a:r>
              <a:rPr lang="en-US" i="1" dirty="0"/>
              <a:t>Contemporary</a:t>
            </a:r>
            <a:r>
              <a:rPr lang="en-US" dirty="0"/>
              <a:t> critical theory    …..</a:t>
            </a:r>
            <a:r>
              <a:rPr lang="en-US" b="1" i="1" dirty="0"/>
              <a:t>forms of oppression</a:t>
            </a:r>
            <a:endParaRPr lang="en-US" dirty="0"/>
          </a:p>
        </p:txBody>
      </p:sp>
      <p:sp>
        <p:nvSpPr>
          <p:cNvPr id="3" name="Content Placeholder 2">
            <a:extLst>
              <a:ext uri="{FF2B5EF4-FFF2-40B4-BE49-F238E27FC236}">
                <a16:creationId xmlns:a16="http://schemas.microsoft.com/office/drawing/2014/main" id="{3D0CEDE5-383A-1B4A-BDA8-56C56428C317}"/>
              </a:ext>
            </a:extLst>
          </p:cNvPr>
          <p:cNvSpPr>
            <a:spLocks noGrp="1"/>
          </p:cNvSpPr>
          <p:nvPr>
            <p:ph sz="half" idx="1"/>
          </p:nvPr>
        </p:nvSpPr>
        <p:spPr>
          <a:xfrm>
            <a:off x="958644" y="2654709"/>
            <a:ext cx="5061155" cy="3522253"/>
          </a:xfrm>
        </p:spPr>
        <p:txBody>
          <a:bodyPr/>
          <a:lstStyle/>
          <a:p>
            <a:pPr marL="0" indent="0">
              <a:buNone/>
            </a:pPr>
            <a:r>
              <a:rPr lang="en-US" sz="2800" b="1" dirty="0"/>
              <a:t>Men &gt; Women</a:t>
            </a:r>
          </a:p>
          <a:p>
            <a:pPr marL="0" indent="0">
              <a:buNone/>
            </a:pPr>
            <a:r>
              <a:rPr lang="en-US" sz="2800" b="1" dirty="0"/>
              <a:t>Whites &gt; Blacks</a:t>
            </a:r>
          </a:p>
          <a:p>
            <a:pPr marL="0" indent="0">
              <a:buNone/>
            </a:pPr>
            <a:r>
              <a:rPr lang="en-US" sz="2800" b="1" dirty="0"/>
              <a:t>Heterosexual &gt; Homosexual</a:t>
            </a:r>
          </a:p>
          <a:p>
            <a:pPr marL="0" indent="0">
              <a:buNone/>
            </a:pPr>
            <a:r>
              <a:rPr lang="en-US" b="1" dirty="0"/>
              <a:t>Educated &gt; Uneducated</a:t>
            </a:r>
            <a:endParaRPr lang="en-US" sz="2800" b="1" dirty="0"/>
          </a:p>
          <a:p>
            <a:pPr marL="0" indent="0">
              <a:buNone/>
            </a:pPr>
            <a:r>
              <a:rPr lang="en-US" sz="2800" b="1" dirty="0"/>
              <a:t>Rich &gt; Poor</a:t>
            </a:r>
          </a:p>
          <a:p>
            <a:pPr marL="0" indent="0">
              <a:buNone/>
            </a:pPr>
            <a:r>
              <a:rPr lang="en-US" b="1" dirty="0"/>
              <a:t>Able bodied &gt; Disabled</a:t>
            </a:r>
            <a:endParaRPr lang="en-US" sz="2800" b="1" dirty="0"/>
          </a:p>
          <a:p>
            <a:endParaRPr lang="en-US" dirty="0"/>
          </a:p>
        </p:txBody>
      </p:sp>
      <p:sp>
        <p:nvSpPr>
          <p:cNvPr id="4" name="Content Placeholder 3">
            <a:extLst>
              <a:ext uri="{FF2B5EF4-FFF2-40B4-BE49-F238E27FC236}">
                <a16:creationId xmlns:a16="http://schemas.microsoft.com/office/drawing/2014/main" id="{479391EA-EAEC-7F4C-8FD7-1E4B7D2F14C3}"/>
              </a:ext>
            </a:extLst>
          </p:cNvPr>
          <p:cNvSpPr>
            <a:spLocks noGrp="1"/>
          </p:cNvSpPr>
          <p:nvPr>
            <p:ph sz="half" idx="2"/>
          </p:nvPr>
        </p:nvSpPr>
        <p:spPr>
          <a:xfrm>
            <a:off x="6292644" y="2654709"/>
            <a:ext cx="5061155" cy="3522254"/>
          </a:xfrm>
        </p:spPr>
        <p:txBody>
          <a:bodyPr/>
          <a:lstStyle/>
          <a:p>
            <a:pPr marL="0" indent="0">
              <a:buNone/>
            </a:pPr>
            <a:endParaRPr lang="en-US" sz="2800" b="1" dirty="0"/>
          </a:p>
          <a:p>
            <a:endParaRPr lang="en-US" dirty="0"/>
          </a:p>
        </p:txBody>
      </p:sp>
      <p:pic>
        <p:nvPicPr>
          <p:cNvPr id="5" name="Picture 4">
            <a:extLst>
              <a:ext uri="{FF2B5EF4-FFF2-40B4-BE49-F238E27FC236}">
                <a16:creationId xmlns:a16="http://schemas.microsoft.com/office/drawing/2014/main" id="{BCAAC8D9-B09E-E5DF-2364-043FA2B532ED}"/>
              </a:ext>
            </a:extLst>
          </p:cNvPr>
          <p:cNvPicPr>
            <a:picLocks noChangeAspect="1"/>
          </p:cNvPicPr>
          <p:nvPr/>
        </p:nvPicPr>
        <p:blipFill>
          <a:blip r:embed="rId2"/>
          <a:stretch>
            <a:fillRect/>
          </a:stretch>
        </p:blipFill>
        <p:spPr>
          <a:xfrm>
            <a:off x="6679096" y="1851169"/>
            <a:ext cx="4556013" cy="5358013"/>
          </a:xfrm>
          <a:prstGeom prst="rect">
            <a:avLst/>
          </a:prstGeom>
        </p:spPr>
      </p:pic>
    </p:spTree>
    <p:extLst>
      <p:ext uri="{BB962C8B-B14F-4D97-AF65-F5344CB8AC3E}">
        <p14:creationId xmlns:p14="http://schemas.microsoft.com/office/powerpoint/2010/main" val="3819929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A7995-B7A3-52B4-5A13-98C5B8E23C8E}"/>
              </a:ext>
            </a:extLst>
          </p:cNvPr>
          <p:cNvSpPr txBox="1"/>
          <p:nvPr/>
        </p:nvSpPr>
        <p:spPr>
          <a:xfrm>
            <a:off x="294968" y="119763"/>
            <a:ext cx="2536722" cy="3323987"/>
          </a:xfrm>
          <a:prstGeom prst="rect">
            <a:avLst/>
          </a:prstGeom>
          <a:noFill/>
          <a:ln w="76200">
            <a:solidFill>
              <a:schemeClr val="tx1"/>
            </a:solidFill>
          </a:ln>
        </p:spPr>
        <p:txBody>
          <a:bodyPr wrap="square" rtlCol="0">
            <a:spAutoFit/>
          </a:bodyPr>
          <a:lstStyle/>
          <a:p>
            <a:r>
              <a:rPr lang="en-US" sz="3200" b="1" dirty="0"/>
              <a:t>Male</a:t>
            </a:r>
          </a:p>
          <a:p>
            <a:r>
              <a:rPr lang="en-US" sz="3200" b="1" dirty="0"/>
              <a:t>White</a:t>
            </a:r>
          </a:p>
          <a:p>
            <a:r>
              <a:rPr lang="en-US" sz="3200" b="1" dirty="0"/>
              <a:t>Heterosexual</a:t>
            </a:r>
          </a:p>
          <a:p>
            <a:r>
              <a:rPr lang="en-US" sz="3200" b="1" dirty="0"/>
              <a:t>Educated</a:t>
            </a:r>
          </a:p>
          <a:p>
            <a:r>
              <a:rPr lang="en-US" sz="3200" b="1" dirty="0"/>
              <a:t>Wealthy</a:t>
            </a:r>
          </a:p>
          <a:p>
            <a:r>
              <a:rPr lang="en-US" sz="3200" b="1" dirty="0"/>
              <a:t>Able-bodied</a:t>
            </a:r>
          </a:p>
          <a:p>
            <a:endParaRPr lang="en-US" dirty="0"/>
          </a:p>
        </p:txBody>
      </p:sp>
      <p:sp>
        <p:nvSpPr>
          <p:cNvPr id="3" name="TextBox 2">
            <a:extLst>
              <a:ext uri="{FF2B5EF4-FFF2-40B4-BE49-F238E27FC236}">
                <a16:creationId xmlns:a16="http://schemas.microsoft.com/office/drawing/2014/main" id="{56438CB8-1445-61AA-0EDE-4CF5D89DEB87}"/>
              </a:ext>
            </a:extLst>
          </p:cNvPr>
          <p:cNvSpPr txBox="1"/>
          <p:nvPr/>
        </p:nvSpPr>
        <p:spPr>
          <a:xfrm>
            <a:off x="9522541" y="3443750"/>
            <a:ext cx="2374491" cy="3046988"/>
          </a:xfrm>
          <a:prstGeom prst="rect">
            <a:avLst/>
          </a:prstGeom>
          <a:noFill/>
          <a:ln w="76200">
            <a:solidFill>
              <a:srgbClr val="FFC000"/>
            </a:solidFill>
          </a:ln>
        </p:spPr>
        <p:txBody>
          <a:bodyPr wrap="square" rtlCol="0">
            <a:spAutoFit/>
          </a:bodyPr>
          <a:lstStyle/>
          <a:p>
            <a:r>
              <a:rPr lang="en-US" sz="3200" b="1" dirty="0"/>
              <a:t>Female</a:t>
            </a:r>
          </a:p>
          <a:p>
            <a:r>
              <a:rPr lang="en-US" sz="3200" b="1" dirty="0"/>
              <a:t>Black</a:t>
            </a:r>
          </a:p>
          <a:p>
            <a:r>
              <a:rPr lang="en-US" sz="3200" b="1" dirty="0"/>
              <a:t>Lesbian</a:t>
            </a:r>
          </a:p>
          <a:p>
            <a:r>
              <a:rPr lang="en-US" sz="3200" b="1" dirty="0"/>
              <a:t>Uneducated</a:t>
            </a:r>
          </a:p>
          <a:p>
            <a:r>
              <a:rPr lang="en-US" sz="3200" b="1" dirty="0"/>
              <a:t>Poor</a:t>
            </a:r>
          </a:p>
          <a:p>
            <a:r>
              <a:rPr lang="en-US" sz="3200" b="1" dirty="0"/>
              <a:t>Disabled</a:t>
            </a:r>
          </a:p>
        </p:txBody>
      </p:sp>
      <p:cxnSp>
        <p:nvCxnSpPr>
          <p:cNvPr id="5" name="Straight Arrow Connector 4">
            <a:extLst>
              <a:ext uri="{FF2B5EF4-FFF2-40B4-BE49-F238E27FC236}">
                <a16:creationId xmlns:a16="http://schemas.microsoft.com/office/drawing/2014/main" id="{4AE40C59-59EA-7DCA-9548-9460907DCD53}"/>
              </a:ext>
            </a:extLst>
          </p:cNvPr>
          <p:cNvCxnSpPr/>
          <p:nvPr/>
        </p:nvCxnSpPr>
        <p:spPr>
          <a:xfrm>
            <a:off x="3259394" y="2050026"/>
            <a:ext cx="5825612" cy="3141406"/>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327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8E664-16D3-C546-9379-8B75BF0BE8F6}"/>
              </a:ext>
            </a:extLst>
          </p:cNvPr>
          <p:cNvPicPr>
            <a:picLocks noChangeAspect="1"/>
          </p:cNvPicPr>
          <p:nvPr/>
        </p:nvPicPr>
        <p:blipFill>
          <a:blip r:embed="rId2"/>
          <a:stretch>
            <a:fillRect/>
          </a:stretch>
        </p:blipFill>
        <p:spPr>
          <a:xfrm>
            <a:off x="-125260" y="-77491"/>
            <a:ext cx="12366521" cy="8044044"/>
          </a:xfrm>
          <a:prstGeom prst="rect">
            <a:avLst/>
          </a:prstGeom>
        </p:spPr>
      </p:pic>
      <p:sp>
        <p:nvSpPr>
          <p:cNvPr id="3" name="TextBox 2">
            <a:extLst>
              <a:ext uri="{FF2B5EF4-FFF2-40B4-BE49-F238E27FC236}">
                <a16:creationId xmlns:a16="http://schemas.microsoft.com/office/drawing/2014/main" id="{CF8B592A-BB10-F44F-A9F2-8AF5F94C06DC}"/>
              </a:ext>
            </a:extLst>
          </p:cNvPr>
          <p:cNvSpPr txBox="1"/>
          <p:nvPr/>
        </p:nvSpPr>
        <p:spPr>
          <a:xfrm>
            <a:off x="7302673" y="1114816"/>
            <a:ext cx="2442576" cy="1200329"/>
          </a:xfrm>
          <a:prstGeom prst="rect">
            <a:avLst/>
          </a:prstGeom>
          <a:noFill/>
        </p:spPr>
        <p:txBody>
          <a:bodyPr wrap="square" rtlCol="0">
            <a:spAutoFit/>
          </a:bodyPr>
          <a:lstStyle/>
          <a:p>
            <a:r>
              <a:rPr lang="en-US" sz="2400" b="1" dirty="0">
                <a:solidFill>
                  <a:schemeClr val="bg1"/>
                </a:solidFill>
              </a:rPr>
              <a:t>White Heterosexual Men</a:t>
            </a:r>
          </a:p>
        </p:txBody>
      </p:sp>
      <p:sp>
        <p:nvSpPr>
          <p:cNvPr id="5" name="TextBox 4">
            <a:extLst>
              <a:ext uri="{FF2B5EF4-FFF2-40B4-BE49-F238E27FC236}">
                <a16:creationId xmlns:a16="http://schemas.microsoft.com/office/drawing/2014/main" id="{49066613-8205-D54F-8849-FDE46221F800}"/>
              </a:ext>
            </a:extLst>
          </p:cNvPr>
          <p:cNvSpPr txBox="1"/>
          <p:nvPr/>
        </p:nvSpPr>
        <p:spPr>
          <a:xfrm>
            <a:off x="1503123" y="2981195"/>
            <a:ext cx="1352811" cy="461665"/>
          </a:xfrm>
          <a:prstGeom prst="rect">
            <a:avLst/>
          </a:prstGeom>
          <a:noFill/>
        </p:spPr>
        <p:txBody>
          <a:bodyPr wrap="square" rtlCol="0">
            <a:spAutoFit/>
          </a:bodyPr>
          <a:lstStyle/>
          <a:p>
            <a:r>
              <a:rPr lang="en-US" sz="2400" b="1" dirty="0">
                <a:solidFill>
                  <a:srgbClr val="FF0000"/>
                </a:solidFill>
              </a:rPr>
              <a:t>Gender</a:t>
            </a:r>
          </a:p>
        </p:txBody>
      </p:sp>
      <p:sp>
        <p:nvSpPr>
          <p:cNvPr id="6" name="TextBox 5">
            <a:extLst>
              <a:ext uri="{FF2B5EF4-FFF2-40B4-BE49-F238E27FC236}">
                <a16:creationId xmlns:a16="http://schemas.microsoft.com/office/drawing/2014/main" id="{1EEC80B2-BBBA-7F48-8E56-A0AC5616E938}"/>
              </a:ext>
            </a:extLst>
          </p:cNvPr>
          <p:cNvSpPr txBox="1"/>
          <p:nvPr/>
        </p:nvSpPr>
        <p:spPr>
          <a:xfrm>
            <a:off x="4709786" y="4897677"/>
            <a:ext cx="1277655" cy="461665"/>
          </a:xfrm>
          <a:prstGeom prst="rect">
            <a:avLst/>
          </a:prstGeom>
          <a:noFill/>
        </p:spPr>
        <p:txBody>
          <a:bodyPr wrap="square" rtlCol="0">
            <a:spAutoFit/>
          </a:bodyPr>
          <a:lstStyle/>
          <a:p>
            <a:r>
              <a:rPr lang="en-US" sz="2400" b="1" dirty="0">
                <a:solidFill>
                  <a:srgbClr val="FF0000"/>
                </a:solidFill>
              </a:rPr>
              <a:t>    Race</a:t>
            </a:r>
          </a:p>
        </p:txBody>
      </p:sp>
      <p:sp>
        <p:nvSpPr>
          <p:cNvPr id="7" name="TextBox 6">
            <a:extLst>
              <a:ext uri="{FF2B5EF4-FFF2-40B4-BE49-F238E27FC236}">
                <a16:creationId xmlns:a16="http://schemas.microsoft.com/office/drawing/2014/main" id="{9A60C72A-CD16-0D44-B0D5-B4DFF6AC28E4}"/>
              </a:ext>
            </a:extLst>
          </p:cNvPr>
          <p:cNvSpPr txBox="1"/>
          <p:nvPr/>
        </p:nvSpPr>
        <p:spPr>
          <a:xfrm>
            <a:off x="3970750" y="2793304"/>
            <a:ext cx="1653436" cy="707886"/>
          </a:xfrm>
          <a:prstGeom prst="rect">
            <a:avLst/>
          </a:prstGeom>
          <a:noFill/>
        </p:spPr>
        <p:txBody>
          <a:bodyPr wrap="square" rtlCol="0">
            <a:spAutoFit/>
          </a:bodyPr>
          <a:lstStyle/>
          <a:p>
            <a:r>
              <a:rPr lang="en-US" sz="2000" b="1" dirty="0">
                <a:solidFill>
                  <a:srgbClr val="FF0000"/>
                </a:solidFill>
              </a:rPr>
              <a:t>Sexual</a:t>
            </a:r>
          </a:p>
          <a:p>
            <a:r>
              <a:rPr lang="en-US" sz="2000" b="1" dirty="0">
                <a:solidFill>
                  <a:srgbClr val="FF0000"/>
                </a:solidFill>
              </a:rPr>
              <a:t>Orientation</a:t>
            </a:r>
          </a:p>
        </p:txBody>
      </p:sp>
      <p:sp>
        <p:nvSpPr>
          <p:cNvPr id="8" name="TextBox 7">
            <a:extLst>
              <a:ext uri="{FF2B5EF4-FFF2-40B4-BE49-F238E27FC236}">
                <a16:creationId xmlns:a16="http://schemas.microsoft.com/office/drawing/2014/main" id="{27407E6D-FC51-2740-AB50-35D9079CDF94}"/>
              </a:ext>
            </a:extLst>
          </p:cNvPr>
          <p:cNvSpPr txBox="1"/>
          <p:nvPr/>
        </p:nvSpPr>
        <p:spPr>
          <a:xfrm>
            <a:off x="11047956" y="3344449"/>
            <a:ext cx="1144044" cy="369332"/>
          </a:xfrm>
          <a:prstGeom prst="rect">
            <a:avLst/>
          </a:prstGeom>
          <a:noFill/>
        </p:spPr>
        <p:txBody>
          <a:bodyPr wrap="square" rtlCol="0">
            <a:spAutoFit/>
          </a:bodyPr>
          <a:lstStyle/>
          <a:p>
            <a:r>
              <a:rPr lang="en-US" b="1" dirty="0">
                <a:solidFill>
                  <a:srgbClr val="FF0000"/>
                </a:solidFill>
              </a:rPr>
              <a:t>Religion</a:t>
            </a:r>
          </a:p>
        </p:txBody>
      </p:sp>
      <p:sp>
        <p:nvSpPr>
          <p:cNvPr id="9" name="TextBox 8">
            <a:extLst>
              <a:ext uri="{FF2B5EF4-FFF2-40B4-BE49-F238E27FC236}">
                <a16:creationId xmlns:a16="http://schemas.microsoft.com/office/drawing/2014/main" id="{71995B8B-6130-BF40-B1F4-4904E96898B4}"/>
              </a:ext>
            </a:extLst>
          </p:cNvPr>
          <p:cNvSpPr txBox="1"/>
          <p:nvPr/>
        </p:nvSpPr>
        <p:spPr>
          <a:xfrm>
            <a:off x="10033348" y="2242159"/>
            <a:ext cx="764088" cy="369332"/>
          </a:xfrm>
          <a:prstGeom prst="rect">
            <a:avLst/>
          </a:prstGeom>
          <a:noFill/>
        </p:spPr>
        <p:txBody>
          <a:bodyPr wrap="square" rtlCol="0">
            <a:spAutoFit/>
          </a:bodyPr>
          <a:lstStyle/>
          <a:p>
            <a:r>
              <a:rPr lang="en-US" b="1" dirty="0">
                <a:solidFill>
                  <a:srgbClr val="FF0000"/>
                </a:solidFill>
              </a:rPr>
              <a:t>Class</a:t>
            </a:r>
          </a:p>
        </p:txBody>
      </p:sp>
    </p:spTree>
    <p:extLst>
      <p:ext uri="{BB962C8B-B14F-4D97-AF65-F5344CB8AC3E}">
        <p14:creationId xmlns:p14="http://schemas.microsoft.com/office/powerpoint/2010/main" val="705550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a:t>
            </a:r>
            <a:endParaRPr lang="en-US" dirty="0">
              <a:solidFill>
                <a:srgbClr val="FF0000"/>
              </a:solidFill>
            </a:endParaRP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CD054BE9-FC21-0E47-87F4-55C201049E0F}"/>
              </a:ext>
            </a:extLst>
          </p:cNvPr>
          <p:cNvPicPr>
            <a:picLocks noChangeAspect="1"/>
          </p:cNvPicPr>
          <p:nvPr/>
        </p:nvPicPr>
        <p:blipFill>
          <a:blip r:embed="rId2"/>
          <a:stretch>
            <a:fillRect/>
          </a:stretch>
        </p:blipFill>
        <p:spPr>
          <a:xfrm>
            <a:off x="9664468" y="127185"/>
            <a:ext cx="1279508" cy="1588881"/>
          </a:xfrm>
          <a:prstGeom prst="rect">
            <a:avLst/>
          </a:prstGeom>
        </p:spPr>
      </p:pic>
      <p:sp>
        <p:nvSpPr>
          <p:cNvPr id="4" name="TextBox 3">
            <a:extLst>
              <a:ext uri="{FF2B5EF4-FFF2-40B4-BE49-F238E27FC236}">
                <a16:creationId xmlns:a16="http://schemas.microsoft.com/office/drawing/2014/main" id="{97175CB8-D5A2-FC48-99B5-49CC055322C0}"/>
              </a:ext>
            </a:extLst>
          </p:cNvPr>
          <p:cNvSpPr txBox="1"/>
          <p:nvPr/>
        </p:nvSpPr>
        <p:spPr>
          <a:xfrm>
            <a:off x="1603331" y="2580362"/>
            <a:ext cx="9645041" cy="2677656"/>
          </a:xfrm>
          <a:prstGeom prst="rect">
            <a:avLst/>
          </a:prstGeom>
          <a:noFill/>
        </p:spPr>
        <p:txBody>
          <a:bodyPr wrap="square" rtlCol="0">
            <a:spAutoFit/>
          </a:bodyPr>
          <a:lstStyle/>
          <a:p>
            <a:r>
              <a:rPr lang="en-US" sz="2800" dirty="0"/>
              <a:t>In saying a specific man is an “oppressor” the critical theorist is not saying that the man has personally ever abused his power or, for example, mistreated women in ways that are traditionally understood or unjust… </a:t>
            </a:r>
            <a:r>
              <a:rPr lang="en-US" sz="2800" i="1" u="sng" dirty="0"/>
              <a:t>It is the group to which the man belongs </a:t>
            </a:r>
            <a:r>
              <a:rPr lang="en-US" sz="2800" dirty="0"/>
              <a:t>(men) that has imposed views on society regarding what is normal, expected and valuable </a:t>
            </a:r>
            <a:r>
              <a:rPr lang="en-US" sz="2800" i="1" u="sng" dirty="0"/>
              <a:t>thus making the man an oppressor</a:t>
            </a:r>
            <a:r>
              <a:rPr lang="en-US" sz="2800" dirty="0"/>
              <a:t>. </a:t>
            </a:r>
          </a:p>
        </p:txBody>
      </p:sp>
    </p:spTree>
    <p:extLst>
      <p:ext uri="{BB962C8B-B14F-4D97-AF65-F5344CB8AC3E}">
        <p14:creationId xmlns:p14="http://schemas.microsoft.com/office/powerpoint/2010/main" val="3631375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FB7F8-AC90-E044-8668-A4C7F50C656F}"/>
              </a:ext>
            </a:extLst>
          </p:cNvPr>
          <p:cNvSpPr txBox="1"/>
          <p:nvPr/>
        </p:nvSpPr>
        <p:spPr>
          <a:xfrm>
            <a:off x="3732756" y="1315234"/>
            <a:ext cx="5498926" cy="584775"/>
          </a:xfrm>
          <a:prstGeom prst="rect">
            <a:avLst/>
          </a:prstGeom>
          <a:noFill/>
        </p:spPr>
        <p:txBody>
          <a:bodyPr wrap="square" rtlCol="0">
            <a:spAutoFit/>
          </a:bodyPr>
          <a:lstStyle/>
          <a:p>
            <a:r>
              <a:rPr lang="en-US" sz="3200" b="1" dirty="0"/>
              <a:t>     White Privilege</a:t>
            </a:r>
          </a:p>
        </p:txBody>
      </p:sp>
      <p:sp>
        <p:nvSpPr>
          <p:cNvPr id="3" name="TextBox 2">
            <a:extLst>
              <a:ext uri="{FF2B5EF4-FFF2-40B4-BE49-F238E27FC236}">
                <a16:creationId xmlns:a16="http://schemas.microsoft.com/office/drawing/2014/main" id="{BDC5BC06-874F-3C43-B974-E8270CFDBFE3}"/>
              </a:ext>
            </a:extLst>
          </p:cNvPr>
          <p:cNvSpPr txBox="1"/>
          <p:nvPr/>
        </p:nvSpPr>
        <p:spPr>
          <a:xfrm>
            <a:off x="1503124" y="2217107"/>
            <a:ext cx="9306838" cy="2092881"/>
          </a:xfrm>
          <a:prstGeom prst="rect">
            <a:avLst/>
          </a:prstGeom>
          <a:noFill/>
        </p:spPr>
        <p:txBody>
          <a:bodyPr wrap="square" rtlCol="0">
            <a:spAutoFit/>
          </a:bodyPr>
          <a:lstStyle/>
          <a:p>
            <a:r>
              <a:rPr lang="en-US" sz="2800" dirty="0"/>
              <a:t>The unquestioned and unearned set of advantages, entitlements, benefits and choices bestowed on people solely because they are white. Generally white people who experience such privilege do so without being conscious of it.</a:t>
            </a:r>
          </a:p>
          <a:p>
            <a:endParaRPr lang="en-US" dirty="0"/>
          </a:p>
        </p:txBody>
      </p:sp>
    </p:spTree>
    <p:extLst>
      <p:ext uri="{BB962C8B-B14F-4D97-AF65-F5344CB8AC3E}">
        <p14:creationId xmlns:p14="http://schemas.microsoft.com/office/powerpoint/2010/main" val="2840353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a:t>
            </a:r>
            <a:endParaRPr lang="en-US" dirty="0">
              <a:solidFill>
                <a:srgbClr val="FF0000"/>
              </a:solidFill>
            </a:endParaRP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CD054BE9-FC21-0E47-87F4-55C201049E0F}"/>
              </a:ext>
            </a:extLst>
          </p:cNvPr>
          <p:cNvPicPr>
            <a:picLocks noChangeAspect="1"/>
          </p:cNvPicPr>
          <p:nvPr/>
        </p:nvPicPr>
        <p:blipFill>
          <a:blip r:embed="rId2"/>
          <a:stretch>
            <a:fillRect/>
          </a:stretch>
        </p:blipFill>
        <p:spPr>
          <a:xfrm>
            <a:off x="9664468" y="127185"/>
            <a:ext cx="1279508" cy="1588881"/>
          </a:xfrm>
          <a:prstGeom prst="rect">
            <a:avLst/>
          </a:prstGeom>
        </p:spPr>
      </p:pic>
      <p:sp>
        <p:nvSpPr>
          <p:cNvPr id="4" name="TextBox 3">
            <a:extLst>
              <a:ext uri="{FF2B5EF4-FFF2-40B4-BE49-F238E27FC236}">
                <a16:creationId xmlns:a16="http://schemas.microsoft.com/office/drawing/2014/main" id="{97175CB8-D5A2-FC48-99B5-49CC055322C0}"/>
              </a:ext>
            </a:extLst>
          </p:cNvPr>
          <p:cNvSpPr txBox="1"/>
          <p:nvPr/>
        </p:nvSpPr>
        <p:spPr>
          <a:xfrm>
            <a:off x="1603331" y="2580362"/>
            <a:ext cx="9645041" cy="2677656"/>
          </a:xfrm>
          <a:prstGeom prst="rect">
            <a:avLst/>
          </a:prstGeom>
          <a:noFill/>
        </p:spPr>
        <p:txBody>
          <a:bodyPr wrap="square" rtlCol="0">
            <a:spAutoFit/>
          </a:bodyPr>
          <a:lstStyle/>
          <a:p>
            <a:r>
              <a:rPr lang="en-US" sz="2800" dirty="0"/>
              <a:t>By establishing hegemonic norms…. Dominant groups conversely characterize the “other” as abnormal, unusual, deviant, or worthless. </a:t>
            </a:r>
          </a:p>
          <a:p>
            <a:endParaRPr lang="en-US" sz="2800" dirty="0"/>
          </a:p>
          <a:p>
            <a:r>
              <a:rPr lang="en-US" sz="2800" dirty="0"/>
              <a:t>Some can be in </a:t>
            </a:r>
            <a:r>
              <a:rPr lang="en-US" sz="2800" i="1" dirty="0"/>
              <a:t>BOTH</a:t>
            </a:r>
            <a:r>
              <a:rPr lang="en-US" sz="2800" dirty="0"/>
              <a:t> groups [i.e. white (privileged) and woman (oppressed)] … thus .. </a:t>
            </a:r>
            <a:r>
              <a:rPr lang="en-US" sz="2800" i="1" dirty="0">
                <a:solidFill>
                  <a:srgbClr val="C00000"/>
                </a:solidFill>
              </a:rPr>
              <a:t>intersectionality</a:t>
            </a:r>
          </a:p>
        </p:txBody>
      </p:sp>
    </p:spTree>
    <p:extLst>
      <p:ext uri="{BB962C8B-B14F-4D97-AF65-F5344CB8AC3E}">
        <p14:creationId xmlns:p14="http://schemas.microsoft.com/office/powerpoint/2010/main" val="3226425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b="1" i="1" dirty="0">
                <a:solidFill>
                  <a:srgbClr val="C00000"/>
                </a:solidFill>
              </a:rPr>
              <a:t>Intersectionality</a:t>
            </a:r>
            <a:endParaRPr lang="en-US" b="1" dirty="0">
              <a:solidFill>
                <a:srgbClr val="C00000"/>
              </a:solidFill>
            </a:endParaRP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CD054BE9-FC21-0E47-87F4-55C201049E0F}"/>
              </a:ext>
            </a:extLst>
          </p:cNvPr>
          <p:cNvPicPr>
            <a:picLocks noChangeAspect="1"/>
          </p:cNvPicPr>
          <p:nvPr/>
        </p:nvPicPr>
        <p:blipFill>
          <a:blip r:embed="rId2"/>
          <a:stretch>
            <a:fillRect/>
          </a:stretch>
        </p:blipFill>
        <p:spPr>
          <a:xfrm>
            <a:off x="9664468" y="127185"/>
            <a:ext cx="1279508" cy="1588881"/>
          </a:xfrm>
          <a:prstGeom prst="rect">
            <a:avLst/>
          </a:prstGeom>
        </p:spPr>
      </p:pic>
      <p:sp>
        <p:nvSpPr>
          <p:cNvPr id="4" name="TextBox 3">
            <a:extLst>
              <a:ext uri="{FF2B5EF4-FFF2-40B4-BE49-F238E27FC236}">
                <a16:creationId xmlns:a16="http://schemas.microsoft.com/office/drawing/2014/main" id="{97175CB8-D5A2-FC48-99B5-49CC055322C0}"/>
              </a:ext>
            </a:extLst>
          </p:cNvPr>
          <p:cNvSpPr txBox="1"/>
          <p:nvPr/>
        </p:nvSpPr>
        <p:spPr>
          <a:xfrm>
            <a:off x="1603331" y="2580362"/>
            <a:ext cx="9645041" cy="2246769"/>
          </a:xfrm>
          <a:prstGeom prst="rect">
            <a:avLst/>
          </a:prstGeom>
          <a:noFill/>
        </p:spPr>
        <p:txBody>
          <a:bodyPr wrap="square" rtlCol="0">
            <a:spAutoFit/>
          </a:bodyPr>
          <a:lstStyle/>
          <a:p>
            <a:r>
              <a:rPr lang="en-US" sz="2800" dirty="0"/>
              <a:t>White woman? </a:t>
            </a:r>
          </a:p>
          <a:p>
            <a:r>
              <a:rPr lang="en-US" sz="2800" dirty="0"/>
              <a:t>White, disabled, woman? </a:t>
            </a:r>
          </a:p>
          <a:p>
            <a:r>
              <a:rPr lang="en-US" sz="2800" i="1" dirty="0"/>
              <a:t>Black male? </a:t>
            </a:r>
          </a:p>
          <a:p>
            <a:r>
              <a:rPr lang="en-US" sz="2800" i="1" dirty="0"/>
              <a:t>White, gay male? </a:t>
            </a:r>
          </a:p>
          <a:p>
            <a:r>
              <a:rPr lang="en-US" sz="2800" i="1" dirty="0"/>
              <a:t>White, poor, uneducated, gay, male? </a:t>
            </a:r>
          </a:p>
        </p:txBody>
      </p:sp>
    </p:spTree>
    <p:extLst>
      <p:ext uri="{BB962C8B-B14F-4D97-AF65-F5344CB8AC3E}">
        <p14:creationId xmlns:p14="http://schemas.microsoft.com/office/powerpoint/2010/main" val="2364678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738664"/>
          </a:xfrm>
          <a:prstGeom prst="rect">
            <a:avLst/>
          </a:prstGeom>
          <a:noFill/>
        </p:spPr>
        <p:txBody>
          <a:bodyPr wrap="square" rtlCol="0">
            <a:spAutoFit/>
          </a:bodyPr>
          <a:lstStyle/>
          <a:p>
            <a:r>
              <a:rPr lang="en-US" sz="2400" b="1" dirty="0"/>
              <a:t>Identity?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738664"/>
          </a:xfrm>
          <a:prstGeom prst="rect">
            <a:avLst/>
          </a:prstGeom>
          <a:noFill/>
        </p:spPr>
        <p:txBody>
          <a:bodyPr wrap="square" rtlCol="0">
            <a:spAutoFit/>
          </a:bodyPr>
          <a:lstStyle/>
          <a:p>
            <a:r>
              <a:rPr lang="en-US" sz="2400" dirty="0"/>
              <a:t>Through Christ</a:t>
            </a:r>
          </a:p>
          <a:p>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738664"/>
          </a:xfrm>
          <a:prstGeom prst="rect">
            <a:avLst/>
          </a:prstGeom>
          <a:noFill/>
        </p:spPr>
        <p:txBody>
          <a:bodyPr wrap="square" rtlCol="0">
            <a:spAutoFit/>
          </a:bodyPr>
          <a:lstStyle/>
          <a:p>
            <a:r>
              <a:rPr lang="en-US" sz="2400" b="1" dirty="0"/>
              <a:t>Members of various groups</a:t>
            </a:r>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3888321" cy="400110"/>
          </a:xfrm>
          <a:prstGeom prst="rect">
            <a:avLst/>
          </a:prstGeom>
          <a:noFill/>
        </p:spPr>
        <p:txBody>
          <a:bodyPr wrap="square" rtlCol="0">
            <a:spAutoFit/>
          </a:bodyPr>
          <a:lstStyle/>
          <a:p>
            <a:r>
              <a:rPr lang="en-US" b="1" dirty="0"/>
              <a:t>   </a:t>
            </a:r>
            <a:r>
              <a:rPr lang="en-US" sz="2000" b="1" u="sng" dirty="0"/>
              <a:t>Contemporary 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190216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3FD10-C639-D7A8-F348-45D90D615C81}"/>
              </a:ext>
            </a:extLst>
          </p:cNvPr>
          <p:cNvSpPr txBox="1"/>
          <p:nvPr/>
        </p:nvSpPr>
        <p:spPr>
          <a:xfrm>
            <a:off x="2548081" y="936569"/>
            <a:ext cx="7095837" cy="3077766"/>
          </a:xfrm>
          <a:prstGeom prst="rect">
            <a:avLst/>
          </a:prstGeom>
          <a:noFill/>
          <a:ln w="57150">
            <a:solidFill>
              <a:srgbClr val="FFC000"/>
            </a:solidFill>
          </a:ln>
        </p:spPr>
        <p:txBody>
          <a:bodyPr wrap="square" rtlCol="0">
            <a:spAutoFit/>
          </a:bodyPr>
          <a:lstStyle/>
          <a:p>
            <a:r>
              <a:rPr lang="en-US" sz="2800" b="1" dirty="0">
                <a:solidFill>
                  <a:srgbClr val="FFC000"/>
                </a:solidFill>
              </a:rPr>
              <a:t>       Age of Authenticity (Relative Truth)</a:t>
            </a:r>
          </a:p>
          <a:p>
            <a:endParaRPr lang="en-US" sz="2800" b="1" dirty="0">
              <a:solidFill>
                <a:srgbClr val="FFC000"/>
              </a:solidFill>
            </a:endParaRPr>
          </a:p>
          <a:p>
            <a:r>
              <a:rPr lang="en-US" sz="2400" dirty="0"/>
              <a:t> Who says marriage is only between one man and one   </a:t>
            </a:r>
          </a:p>
          <a:p>
            <a:r>
              <a:rPr lang="en-US" sz="2400" dirty="0"/>
              <a:t> woman? </a:t>
            </a:r>
          </a:p>
          <a:p>
            <a:endParaRPr lang="en-US" sz="2400" dirty="0"/>
          </a:p>
          <a:p>
            <a:r>
              <a:rPr lang="en-US" sz="2400" dirty="0"/>
              <a:t> Who says that my gender expression ought to align  </a:t>
            </a:r>
          </a:p>
          <a:p>
            <a:r>
              <a:rPr lang="en-US" sz="2400" dirty="0"/>
              <a:t> with my biological sex? </a:t>
            </a:r>
          </a:p>
          <a:p>
            <a:endParaRPr lang="en-US" dirty="0"/>
          </a:p>
        </p:txBody>
      </p:sp>
    </p:spTree>
    <p:extLst>
      <p:ext uri="{BB962C8B-B14F-4D97-AF65-F5344CB8AC3E}">
        <p14:creationId xmlns:p14="http://schemas.microsoft.com/office/powerpoint/2010/main" val="2827607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FF0000"/>
                </a:solidFill>
              </a:rPr>
              <a:t>Liberation </a:t>
            </a:r>
            <a:r>
              <a:rPr lang="en-US" sz="2000" i="1" dirty="0">
                <a:solidFill>
                  <a:srgbClr val="FF0000"/>
                </a:solidFill>
              </a:rPr>
              <a:t>           (Core Component #2)</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627CAD79-2FB5-7F42-9718-82F920D808BE}"/>
              </a:ext>
            </a:extLst>
          </p:cNvPr>
          <p:cNvPicPr>
            <a:picLocks noChangeAspect="1"/>
          </p:cNvPicPr>
          <p:nvPr/>
        </p:nvPicPr>
        <p:blipFill>
          <a:blip r:embed="rId2"/>
          <a:stretch>
            <a:fillRect/>
          </a:stretch>
        </p:blipFill>
        <p:spPr>
          <a:xfrm>
            <a:off x="1916482" y="2229234"/>
            <a:ext cx="4999538" cy="3237111"/>
          </a:xfrm>
          <a:prstGeom prst="rect">
            <a:avLst/>
          </a:prstGeom>
        </p:spPr>
      </p:pic>
    </p:spTree>
    <p:extLst>
      <p:ext uri="{BB962C8B-B14F-4D97-AF65-F5344CB8AC3E}">
        <p14:creationId xmlns:p14="http://schemas.microsoft.com/office/powerpoint/2010/main" val="4123197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1477328"/>
          </a:xfrm>
          <a:prstGeom prst="rect">
            <a:avLst/>
          </a:prstGeom>
          <a:noFill/>
        </p:spPr>
        <p:txBody>
          <a:bodyPr wrap="square" rtlCol="0">
            <a:spAutoFit/>
          </a:bodyPr>
          <a:lstStyle/>
          <a:p>
            <a:r>
              <a:rPr lang="en-US" sz="2400" b="1" dirty="0"/>
              <a:t>Identity</a:t>
            </a:r>
          </a:p>
          <a:p>
            <a:endParaRPr lang="en-US" sz="2400" b="1" dirty="0"/>
          </a:p>
          <a:p>
            <a:r>
              <a:rPr lang="en-US" sz="2400" b="1" dirty="0"/>
              <a:t>Liberation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107996"/>
          </a:xfrm>
          <a:prstGeom prst="rect">
            <a:avLst/>
          </a:prstGeom>
          <a:noFill/>
        </p:spPr>
        <p:txBody>
          <a:bodyPr wrap="square" rtlCol="0">
            <a:spAutoFit/>
          </a:bodyPr>
          <a:lstStyle/>
          <a:p>
            <a:r>
              <a:rPr lang="en-US" sz="2400" dirty="0"/>
              <a:t>Through Christ</a:t>
            </a:r>
          </a:p>
          <a:p>
            <a:endParaRPr lang="en-US" sz="2400" dirty="0"/>
          </a:p>
          <a:p>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1846659"/>
          </a:xfrm>
          <a:prstGeom prst="rect">
            <a:avLst/>
          </a:prstGeom>
          <a:noFill/>
        </p:spPr>
        <p:txBody>
          <a:bodyPr wrap="square" rtlCol="0">
            <a:spAutoFit/>
          </a:bodyPr>
          <a:lstStyle/>
          <a:p>
            <a:r>
              <a:rPr lang="en-US" sz="2400" dirty="0"/>
              <a:t>Members of various groups</a:t>
            </a:r>
          </a:p>
          <a:p>
            <a:endParaRPr lang="en-US" sz="2400" dirty="0"/>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sz="2000"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400110"/>
          </a:xfrm>
          <a:prstGeom prst="rect">
            <a:avLst/>
          </a:prstGeom>
          <a:noFill/>
        </p:spPr>
        <p:txBody>
          <a:bodyPr wrap="square" rtlCol="0">
            <a:spAutoFit/>
          </a:bodyPr>
          <a:lstStyle/>
          <a:p>
            <a:r>
              <a:rPr lang="en-US" b="1" dirty="0"/>
              <a:t>   </a:t>
            </a:r>
            <a:r>
              <a:rPr lang="en-US" sz="2000"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117174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John 8:36</a:t>
            </a:r>
          </a:p>
          <a:p>
            <a:pPr algn="l" rtl="0" fontAlgn="base"/>
            <a:r>
              <a:rPr lang="en-US" sz="3200" b="0" i="0" u="none" strike="noStrike" dirty="0">
                <a:solidFill>
                  <a:srgbClr val="000000"/>
                </a:solidFill>
                <a:effectLst/>
                <a:latin typeface="Georgia" panose="02040502050405020303" pitchFamily="18" charset="0"/>
              </a:rPr>
              <a:t>So if the Son sets you free, you will be free indeed..</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4267200" y="952500"/>
            <a:ext cx="5186516" cy="707886"/>
          </a:xfrm>
          <a:prstGeom prst="rect">
            <a:avLst/>
          </a:prstGeom>
          <a:noFill/>
        </p:spPr>
        <p:txBody>
          <a:bodyPr wrap="square" rtlCol="0">
            <a:spAutoFit/>
          </a:bodyPr>
          <a:lstStyle/>
          <a:p>
            <a:r>
              <a:rPr lang="en-US" dirty="0"/>
              <a:t> </a:t>
            </a:r>
            <a:r>
              <a:rPr lang="en-US" sz="4000" b="1" i="1" dirty="0">
                <a:solidFill>
                  <a:srgbClr val="C00000"/>
                </a:solidFill>
              </a:rPr>
              <a:t>Our Liberation in Christ</a:t>
            </a:r>
          </a:p>
        </p:txBody>
      </p:sp>
    </p:spTree>
    <p:extLst>
      <p:ext uri="{BB962C8B-B14F-4D97-AF65-F5344CB8AC3E}">
        <p14:creationId xmlns:p14="http://schemas.microsoft.com/office/powerpoint/2010/main" val="3250149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1477328"/>
          </a:xfrm>
          <a:prstGeom prst="rect">
            <a:avLst/>
          </a:prstGeom>
          <a:noFill/>
        </p:spPr>
        <p:txBody>
          <a:bodyPr wrap="square" rtlCol="0">
            <a:spAutoFit/>
          </a:bodyPr>
          <a:lstStyle/>
          <a:p>
            <a:r>
              <a:rPr lang="en-US" sz="2400" b="1" dirty="0"/>
              <a:t>Identity</a:t>
            </a:r>
          </a:p>
          <a:p>
            <a:endParaRPr lang="en-US" sz="2400" b="1" dirty="0"/>
          </a:p>
          <a:p>
            <a:r>
              <a:rPr lang="en-US" sz="2400" b="1" dirty="0"/>
              <a:t>Liberation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477328"/>
          </a:xfrm>
          <a:prstGeom prst="rect">
            <a:avLst/>
          </a:prstGeom>
          <a:noFill/>
        </p:spPr>
        <p:txBody>
          <a:bodyPr wrap="square" rtlCol="0">
            <a:spAutoFit/>
          </a:bodyPr>
          <a:lstStyle/>
          <a:p>
            <a:r>
              <a:rPr lang="en-US" sz="2400" dirty="0"/>
              <a:t>Through Christ</a:t>
            </a:r>
          </a:p>
          <a:p>
            <a:endParaRPr lang="en-US" sz="2400" dirty="0"/>
          </a:p>
          <a:p>
            <a:r>
              <a:rPr lang="en-US" sz="2400" b="1" dirty="0"/>
              <a:t>Through Christ</a:t>
            </a:r>
          </a:p>
          <a:p>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1846659"/>
          </a:xfrm>
          <a:prstGeom prst="rect">
            <a:avLst/>
          </a:prstGeom>
          <a:noFill/>
        </p:spPr>
        <p:txBody>
          <a:bodyPr wrap="square" rtlCol="0">
            <a:spAutoFit/>
          </a:bodyPr>
          <a:lstStyle/>
          <a:p>
            <a:r>
              <a:rPr lang="en-US" sz="2400" dirty="0"/>
              <a:t>Members of various groups</a:t>
            </a:r>
          </a:p>
          <a:p>
            <a:endParaRPr lang="en-US" sz="2400" dirty="0"/>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sz="2000"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400110"/>
          </a:xfrm>
          <a:prstGeom prst="rect">
            <a:avLst/>
          </a:prstGeom>
          <a:noFill/>
        </p:spPr>
        <p:txBody>
          <a:bodyPr wrap="square" rtlCol="0">
            <a:spAutoFit/>
          </a:bodyPr>
          <a:lstStyle/>
          <a:p>
            <a:r>
              <a:rPr lang="en-US" b="1" dirty="0"/>
              <a:t>   </a:t>
            </a:r>
            <a:r>
              <a:rPr lang="en-US" sz="2000"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2613226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FF0000"/>
                </a:solidFill>
              </a:rPr>
              <a:t>Liberation </a:t>
            </a:r>
            <a:r>
              <a:rPr lang="en-US" sz="2000" i="1" dirty="0">
                <a:solidFill>
                  <a:srgbClr val="FF0000"/>
                </a:solidFill>
              </a:rPr>
              <a:t>           (Core Component #2)</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627CAD79-2FB5-7F42-9718-82F920D808BE}"/>
              </a:ext>
            </a:extLst>
          </p:cNvPr>
          <p:cNvPicPr>
            <a:picLocks noChangeAspect="1"/>
          </p:cNvPicPr>
          <p:nvPr/>
        </p:nvPicPr>
        <p:blipFill>
          <a:blip r:embed="rId2"/>
          <a:stretch>
            <a:fillRect/>
          </a:stretch>
        </p:blipFill>
        <p:spPr>
          <a:xfrm>
            <a:off x="1916482" y="2229234"/>
            <a:ext cx="4999538" cy="3237111"/>
          </a:xfrm>
          <a:prstGeom prst="rect">
            <a:avLst/>
          </a:prstGeom>
        </p:spPr>
      </p:pic>
      <p:sp>
        <p:nvSpPr>
          <p:cNvPr id="7" name="TextBox 6">
            <a:extLst>
              <a:ext uri="{FF2B5EF4-FFF2-40B4-BE49-F238E27FC236}">
                <a16:creationId xmlns:a16="http://schemas.microsoft.com/office/drawing/2014/main" id="{7138B957-BF6E-FD48-98D5-F8087322F8A2}"/>
              </a:ext>
            </a:extLst>
          </p:cNvPr>
          <p:cNvSpPr txBox="1"/>
          <p:nvPr/>
        </p:nvSpPr>
        <p:spPr>
          <a:xfrm>
            <a:off x="7891397" y="2555310"/>
            <a:ext cx="3394553" cy="1384995"/>
          </a:xfrm>
          <a:prstGeom prst="rect">
            <a:avLst/>
          </a:prstGeom>
          <a:noFill/>
        </p:spPr>
        <p:txBody>
          <a:bodyPr wrap="square" rtlCol="0">
            <a:spAutoFit/>
          </a:bodyPr>
          <a:lstStyle/>
          <a:p>
            <a:r>
              <a:rPr lang="en-US" sz="2800" b="1" i="1" dirty="0"/>
              <a:t>The elimination of </a:t>
            </a:r>
            <a:r>
              <a:rPr lang="en-US" sz="2800" b="1" i="1" u="sng" dirty="0"/>
              <a:t>oppression</a:t>
            </a:r>
            <a:r>
              <a:rPr lang="en-US" sz="2800" b="1" i="1" dirty="0"/>
              <a:t> and the promotion of </a:t>
            </a:r>
            <a:r>
              <a:rPr lang="en-US" sz="2800" b="1" i="1" u="sng" dirty="0"/>
              <a:t>justice</a:t>
            </a:r>
          </a:p>
        </p:txBody>
      </p:sp>
    </p:spTree>
    <p:extLst>
      <p:ext uri="{BB962C8B-B14F-4D97-AF65-F5344CB8AC3E}">
        <p14:creationId xmlns:p14="http://schemas.microsoft.com/office/powerpoint/2010/main" val="1333702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FF0000"/>
                </a:solidFill>
              </a:rPr>
              <a:t>Liberation social justice</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4" name="TextBox 3">
            <a:extLst>
              <a:ext uri="{FF2B5EF4-FFF2-40B4-BE49-F238E27FC236}">
                <a16:creationId xmlns:a16="http://schemas.microsoft.com/office/drawing/2014/main" id="{7ED1F0A7-3514-614B-B57D-15F65A3FE787}"/>
              </a:ext>
            </a:extLst>
          </p:cNvPr>
          <p:cNvSpPr txBox="1"/>
          <p:nvPr/>
        </p:nvSpPr>
        <p:spPr>
          <a:xfrm>
            <a:off x="1451578" y="2404997"/>
            <a:ext cx="9345857" cy="2554545"/>
          </a:xfrm>
          <a:prstGeom prst="rect">
            <a:avLst/>
          </a:prstGeom>
          <a:noFill/>
        </p:spPr>
        <p:txBody>
          <a:bodyPr wrap="square" rtlCol="0">
            <a:spAutoFit/>
          </a:bodyPr>
          <a:lstStyle/>
          <a:p>
            <a:r>
              <a:rPr lang="en-US" sz="3200" dirty="0"/>
              <a:t>The liberation of oppressed groups is the meaning that critical theorists give to the term … </a:t>
            </a:r>
            <a:r>
              <a:rPr lang="en-US" sz="3200" i="1" u="sng" dirty="0">
                <a:solidFill>
                  <a:srgbClr val="FF0000"/>
                </a:solidFill>
              </a:rPr>
              <a:t>SOCIAL JUSTICE</a:t>
            </a:r>
          </a:p>
          <a:p>
            <a:endParaRPr lang="en-US" sz="3200" i="1" u="sng" dirty="0">
              <a:solidFill>
                <a:srgbClr val="FF0000"/>
              </a:solidFill>
            </a:endParaRPr>
          </a:p>
          <a:p>
            <a:r>
              <a:rPr lang="en-US" sz="3200" dirty="0"/>
              <a:t>*The elimination of all forms of social oppression</a:t>
            </a:r>
          </a:p>
          <a:p>
            <a:endParaRPr lang="en-US" sz="3200" i="1" u="sng" dirty="0">
              <a:solidFill>
                <a:srgbClr val="FF0000"/>
              </a:solidFill>
            </a:endParaRPr>
          </a:p>
        </p:txBody>
      </p:sp>
    </p:spTree>
    <p:extLst>
      <p:ext uri="{BB962C8B-B14F-4D97-AF65-F5344CB8AC3E}">
        <p14:creationId xmlns:p14="http://schemas.microsoft.com/office/powerpoint/2010/main" val="3450934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a:xfrm>
            <a:off x="1464105" y="804519"/>
            <a:ext cx="9603275" cy="1049235"/>
          </a:xfrm>
        </p:spPr>
        <p:txBody>
          <a:bodyPr>
            <a:normAutofit fontScale="90000"/>
          </a:bodyPr>
          <a:lstStyle/>
          <a:p>
            <a:r>
              <a:rPr lang="en-US" i="1" dirty="0"/>
              <a:t>Contemporary</a:t>
            </a:r>
            <a:r>
              <a:rPr lang="en-US" dirty="0"/>
              <a:t> critical theory –</a:t>
            </a:r>
            <a:r>
              <a:rPr lang="en-US" dirty="0">
                <a:solidFill>
                  <a:srgbClr val="FF0000"/>
                </a:solidFill>
              </a:rPr>
              <a:t> </a:t>
            </a:r>
            <a:r>
              <a:rPr lang="en-US" i="1" dirty="0">
                <a:solidFill>
                  <a:srgbClr val="FF0000"/>
                </a:solidFill>
              </a:rPr>
              <a:t>Liberation</a:t>
            </a:r>
            <a:r>
              <a:rPr lang="en-US" dirty="0">
                <a:solidFill>
                  <a:srgbClr val="FF0000"/>
                </a:solidFill>
              </a:rPr>
              <a:t> </a:t>
            </a:r>
            <a:r>
              <a:rPr lang="en-US" i="1" dirty="0">
                <a:solidFill>
                  <a:srgbClr val="FF0000"/>
                </a:solidFill>
              </a:rPr>
              <a:t>social justice</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4" name="TextBox 3">
            <a:extLst>
              <a:ext uri="{FF2B5EF4-FFF2-40B4-BE49-F238E27FC236}">
                <a16:creationId xmlns:a16="http://schemas.microsoft.com/office/drawing/2014/main" id="{7ED1F0A7-3514-614B-B57D-15F65A3FE787}"/>
              </a:ext>
            </a:extLst>
          </p:cNvPr>
          <p:cNvSpPr txBox="1"/>
          <p:nvPr/>
        </p:nvSpPr>
        <p:spPr>
          <a:xfrm>
            <a:off x="1451578" y="2404997"/>
            <a:ext cx="9603276" cy="1569660"/>
          </a:xfrm>
          <a:prstGeom prst="rect">
            <a:avLst/>
          </a:prstGeom>
          <a:noFill/>
        </p:spPr>
        <p:txBody>
          <a:bodyPr wrap="square" rtlCol="0">
            <a:spAutoFit/>
          </a:bodyPr>
          <a:lstStyle/>
          <a:p>
            <a:r>
              <a:rPr lang="en-US" sz="3200" dirty="0"/>
              <a:t>*Social </a:t>
            </a:r>
            <a:r>
              <a:rPr lang="en-US" sz="3200" i="1" u="sng" dirty="0"/>
              <a:t>injustice</a:t>
            </a:r>
            <a:r>
              <a:rPr lang="en-US" sz="3200" dirty="0"/>
              <a:t> takes many forms – can be based on a person’s gender, race, ethnicity, religion, sexual orientation, physical or mental ability, or economic class. </a:t>
            </a:r>
          </a:p>
        </p:txBody>
      </p:sp>
    </p:spTree>
    <p:extLst>
      <p:ext uri="{BB962C8B-B14F-4D97-AF65-F5344CB8AC3E}">
        <p14:creationId xmlns:p14="http://schemas.microsoft.com/office/powerpoint/2010/main" val="1418749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85CE50-A8D3-5F14-36C1-518CCF5411D9}"/>
              </a:ext>
            </a:extLst>
          </p:cNvPr>
          <p:cNvCxnSpPr/>
          <p:nvPr/>
        </p:nvCxnSpPr>
        <p:spPr>
          <a:xfrm>
            <a:off x="3009900" y="3238500"/>
            <a:ext cx="5740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D5172A-7A8E-A768-438B-9CC5FA29BA82}"/>
              </a:ext>
            </a:extLst>
          </p:cNvPr>
          <p:cNvSpPr txBox="1"/>
          <p:nvPr/>
        </p:nvSpPr>
        <p:spPr>
          <a:xfrm>
            <a:off x="4521200" y="711200"/>
            <a:ext cx="2730500" cy="584775"/>
          </a:xfrm>
          <a:prstGeom prst="rect">
            <a:avLst/>
          </a:prstGeom>
          <a:noFill/>
        </p:spPr>
        <p:txBody>
          <a:bodyPr wrap="square" rtlCol="0">
            <a:spAutoFit/>
          </a:bodyPr>
          <a:lstStyle/>
          <a:p>
            <a:r>
              <a:rPr lang="en-US" sz="3200" b="1" dirty="0"/>
              <a:t>   Social Binary</a:t>
            </a:r>
          </a:p>
        </p:txBody>
      </p:sp>
      <p:sp>
        <p:nvSpPr>
          <p:cNvPr id="5" name="TextBox 4">
            <a:extLst>
              <a:ext uri="{FF2B5EF4-FFF2-40B4-BE49-F238E27FC236}">
                <a16:creationId xmlns:a16="http://schemas.microsoft.com/office/drawing/2014/main" id="{7AE81419-9741-08AF-5C23-D8773AD6CBD9}"/>
              </a:ext>
            </a:extLst>
          </p:cNvPr>
          <p:cNvSpPr txBox="1"/>
          <p:nvPr/>
        </p:nvSpPr>
        <p:spPr>
          <a:xfrm>
            <a:off x="8915400" y="2274838"/>
            <a:ext cx="2662084" cy="3416320"/>
          </a:xfrm>
          <a:prstGeom prst="rect">
            <a:avLst/>
          </a:prstGeom>
          <a:noFill/>
          <a:ln w="57150">
            <a:solidFill>
              <a:schemeClr val="tx1"/>
            </a:solidFill>
          </a:ln>
        </p:spPr>
        <p:txBody>
          <a:bodyPr wrap="square" rtlCol="0">
            <a:spAutoFit/>
          </a:bodyPr>
          <a:lstStyle/>
          <a:p>
            <a:r>
              <a:rPr lang="en-US" sz="2400" b="1" dirty="0"/>
              <a:t>Race</a:t>
            </a:r>
          </a:p>
          <a:p>
            <a:r>
              <a:rPr lang="en-US" sz="2400" b="1" dirty="0"/>
              <a:t>Class</a:t>
            </a:r>
          </a:p>
          <a:p>
            <a:r>
              <a:rPr lang="en-US" sz="2400" b="1" dirty="0"/>
              <a:t>Sex</a:t>
            </a:r>
          </a:p>
          <a:p>
            <a:r>
              <a:rPr lang="en-US" sz="2400" b="1" dirty="0"/>
              <a:t>Sexual Orientation</a:t>
            </a:r>
          </a:p>
          <a:p>
            <a:r>
              <a:rPr lang="en-US" sz="2400" b="1" dirty="0"/>
              <a:t>Gender Identity</a:t>
            </a:r>
          </a:p>
          <a:p>
            <a:r>
              <a:rPr lang="en-US" sz="2400" b="1" dirty="0"/>
              <a:t>Physical Ability</a:t>
            </a:r>
          </a:p>
          <a:p>
            <a:r>
              <a:rPr lang="en-US" sz="2400" b="1" dirty="0"/>
              <a:t>Age</a:t>
            </a:r>
          </a:p>
          <a:p>
            <a:r>
              <a:rPr lang="en-US" sz="2400" b="1" dirty="0"/>
              <a:t>Weight</a:t>
            </a:r>
          </a:p>
          <a:p>
            <a:r>
              <a:rPr lang="en-US" sz="2400" b="1" dirty="0"/>
              <a:t>Religion</a:t>
            </a:r>
          </a:p>
        </p:txBody>
      </p:sp>
      <p:sp>
        <p:nvSpPr>
          <p:cNvPr id="7" name="TextBox 6">
            <a:extLst>
              <a:ext uri="{FF2B5EF4-FFF2-40B4-BE49-F238E27FC236}">
                <a16:creationId xmlns:a16="http://schemas.microsoft.com/office/drawing/2014/main" id="{98E71988-E075-43F0-F221-C313B7493A80}"/>
              </a:ext>
            </a:extLst>
          </p:cNvPr>
          <p:cNvSpPr txBox="1"/>
          <p:nvPr/>
        </p:nvSpPr>
        <p:spPr>
          <a:xfrm>
            <a:off x="863600" y="2967335"/>
            <a:ext cx="1841500" cy="461665"/>
          </a:xfrm>
          <a:prstGeom prst="rect">
            <a:avLst/>
          </a:prstGeom>
          <a:noFill/>
          <a:ln w="57150">
            <a:solidFill>
              <a:schemeClr val="tx1"/>
            </a:solidFill>
          </a:ln>
        </p:spPr>
        <p:txBody>
          <a:bodyPr wrap="square" rtlCol="0">
            <a:spAutoFit/>
          </a:bodyPr>
          <a:lstStyle/>
          <a:p>
            <a:r>
              <a:rPr lang="en-US" sz="2400" b="1" dirty="0"/>
              <a:t>   Oppressor</a:t>
            </a:r>
          </a:p>
        </p:txBody>
      </p:sp>
      <p:sp>
        <p:nvSpPr>
          <p:cNvPr id="8" name="TextBox 7">
            <a:extLst>
              <a:ext uri="{FF2B5EF4-FFF2-40B4-BE49-F238E27FC236}">
                <a16:creationId xmlns:a16="http://schemas.microsoft.com/office/drawing/2014/main" id="{47051325-72FB-7908-2363-88297BE33D8F}"/>
              </a:ext>
            </a:extLst>
          </p:cNvPr>
          <p:cNvSpPr txBox="1"/>
          <p:nvPr/>
        </p:nvSpPr>
        <p:spPr>
          <a:xfrm>
            <a:off x="9201150" y="1295975"/>
            <a:ext cx="1841500" cy="461665"/>
          </a:xfrm>
          <a:prstGeom prst="rect">
            <a:avLst/>
          </a:prstGeom>
          <a:noFill/>
          <a:ln w="57150">
            <a:solidFill>
              <a:schemeClr val="tx1"/>
            </a:solidFill>
          </a:ln>
        </p:spPr>
        <p:txBody>
          <a:bodyPr wrap="square" rtlCol="0">
            <a:spAutoFit/>
          </a:bodyPr>
          <a:lstStyle/>
          <a:p>
            <a:r>
              <a:rPr lang="en-US" sz="2400" b="1" dirty="0"/>
              <a:t>  Oppressed</a:t>
            </a:r>
          </a:p>
        </p:txBody>
      </p:sp>
    </p:spTree>
    <p:extLst>
      <p:ext uri="{BB962C8B-B14F-4D97-AF65-F5344CB8AC3E}">
        <p14:creationId xmlns:p14="http://schemas.microsoft.com/office/powerpoint/2010/main" val="442693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85CE50-A8D3-5F14-36C1-518CCF5411D9}"/>
              </a:ext>
            </a:extLst>
          </p:cNvPr>
          <p:cNvCxnSpPr>
            <a:cxnSpLocks/>
          </p:cNvCxnSpPr>
          <p:nvPr/>
        </p:nvCxnSpPr>
        <p:spPr>
          <a:xfrm>
            <a:off x="958645" y="3238500"/>
            <a:ext cx="974868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D5172A-7A8E-A768-438B-9CC5FA29BA82}"/>
              </a:ext>
            </a:extLst>
          </p:cNvPr>
          <p:cNvSpPr txBox="1"/>
          <p:nvPr/>
        </p:nvSpPr>
        <p:spPr>
          <a:xfrm>
            <a:off x="4521200" y="711200"/>
            <a:ext cx="2730500" cy="584775"/>
          </a:xfrm>
          <a:prstGeom prst="rect">
            <a:avLst/>
          </a:prstGeom>
          <a:noFill/>
        </p:spPr>
        <p:txBody>
          <a:bodyPr wrap="square" rtlCol="0">
            <a:spAutoFit/>
          </a:bodyPr>
          <a:lstStyle/>
          <a:p>
            <a:r>
              <a:rPr lang="en-US" sz="3200" b="1" dirty="0"/>
              <a:t>   </a:t>
            </a:r>
          </a:p>
        </p:txBody>
      </p:sp>
      <p:sp>
        <p:nvSpPr>
          <p:cNvPr id="5" name="TextBox 4">
            <a:extLst>
              <a:ext uri="{FF2B5EF4-FFF2-40B4-BE49-F238E27FC236}">
                <a16:creationId xmlns:a16="http://schemas.microsoft.com/office/drawing/2014/main" id="{7AE81419-9741-08AF-5C23-D8773AD6CBD9}"/>
              </a:ext>
            </a:extLst>
          </p:cNvPr>
          <p:cNvSpPr txBox="1"/>
          <p:nvPr/>
        </p:nvSpPr>
        <p:spPr>
          <a:xfrm>
            <a:off x="0" y="2563310"/>
            <a:ext cx="11931445" cy="461665"/>
          </a:xfrm>
          <a:prstGeom prst="rect">
            <a:avLst/>
          </a:prstGeom>
          <a:noFill/>
          <a:ln w="57150">
            <a:solidFill>
              <a:schemeClr val="tx1"/>
            </a:solidFill>
          </a:ln>
        </p:spPr>
        <p:txBody>
          <a:bodyPr wrap="square" rtlCol="0">
            <a:spAutoFit/>
          </a:bodyPr>
          <a:lstStyle/>
          <a:p>
            <a:r>
              <a:rPr lang="en-US" sz="2400" b="1" dirty="0"/>
              <a:t>Race=Class=Sex=Sexual Orientation=Gender Identity=Physical Ability=Age=Weight=Religion</a:t>
            </a:r>
          </a:p>
        </p:txBody>
      </p:sp>
      <p:sp>
        <p:nvSpPr>
          <p:cNvPr id="7" name="TextBox 6">
            <a:extLst>
              <a:ext uri="{FF2B5EF4-FFF2-40B4-BE49-F238E27FC236}">
                <a16:creationId xmlns:a16="http://schemas.microsoft.com/office/drawing/2014/main" id="{98E71988-E075-43F0-F221-C313B7493A80}"/>
              </a:ext>
            </a:extLst>
          </p:cNvPr>
          <p:cNvSpPr txBox="1"/>
          <p:nvPr/>
        </p:nvSpPr>
        <p:spPr>
          <a:xfrm>
            <a:off x="745612" y="4294690"/>
            <a:ext cx="5478207" cy="1200329"/>
          </a:xfrm>
          <a:prstGeom prst="rect">
            <a:avLst/>
          </a:prstGeom>
          <a:noFill/>
          <a:ln w="57150">
            <a:solidFill>
              <a:schemeClr val="tx1"/>
            </a:solidFill>
          </a:ln>
        </p:spPr>
        <p:txBody>
          <a:bodyPr wrap="square" rtlCol="0">
            <a:spAutoFit/>
          </a:bodyPr>
          <a:lstStyle/>
          <a:p>
            <a:r>
              <a:rPr lang="en-US" sz="2400" b="1" dirty="0"/>
              <a:t> Social Binary disappears   </a:t>
            </a:r>
          </a:p>
          <a:p>
            <a:r>
              <a:rPr lang="en-US" sz="2400" b="1" dirty="0"/>
              <a:t> Oppressor-Oppressed groups disappear</a:t>
            </a:r>
          </a:p>
          <a:p>
            <a:r>
              <a:rPr lang="en-US" sz="2400" b="1" dirty="0"/>
              <a:t> Groups share power</a:t>
            </a:r>
          </a:p>
        </p:txBody>
      </p:sp>
      <p:sp>
        <p:nvSpPr>
          <p:cNvPr id="9" name="TextBox 8">
            <a:extLst>
              <a:ext uri="{FF2B5EF4-FFF2-40B4-BE49-F238E27FC236}">
                <a16:creationId xmlns:a16="http://schemas.microsoft.com/office/drawing/2014/main" id="{B0CC68A0-C796-D5C2-233B-48436C32E6F3}"/>
              </a:ext>
            </a:extLst>
          </p:cNvPr>
          <p:cNvSpPr txBox="1"/>
          <p:nvPr/>
        </p:nvSpPr>
        <p:spPr>
          <a:xfrm>
            <a:off x="4144297" y="825910"/>
            <a:ext cx="4173793" cy="707886"/>
          </a:xfrm>
          <a:prstGeom prst="rect">
            <a:avLst/>
          </a:prstGeom>
          <a:noFill/>
        </p:spPr>
        <p:txBody>
          <a:bodyPr wrap="square" rtlCol="0">
            <a:spAutoFit/>
          </a:bodyPr>
          <a:lstStyle/>
          <a:p>
            <a:r>
              <a:rPr lang="en-US" sz="4000" b="1" dirty="0"/>
              <a:t>      Social Justice</a:t>
            </a:r>
          </a:p>
        </p:txBody>
      </p:sp>
    </p:spTree>
    <p:extLst>
      <p:ext uri="{BB962C8B-B14F-4D97-AF65-F5344CB8AC3E}">
        <p14:creationId xmlns:p14="http://schemas.microsoft.com/office/powerpoint/2010/main" val="3426853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8E9AE-A73C-7946-9764-3CBBD0EEEE52}"/>
              </a:ext>
            </a:extLst>
          </p:cNvPr>
          <p:cNvPicPr>
            <a:picLocks noChangeAspect="1"/>
          </p:cNvPicPr>
          <p:nvPr/>
        </p:nvPicPr>
        <p:blipFill>
          <a:blip r:embed="rId2"/>
          <a:stretch>
            <a:fillRect/>
          </a:stretch>
        </p:blipFill>
        <p:spPr>
          <a:xfrm>
            <a:off x="0" y="-1219201"/>
            <a:ext cx="12192000" cy="9369287"/>
          </a:xfrm>
          <a:prstGeom prst="rect">
            <a:avLst/>
          </a:prstGeom>
        </p:spPr>
      </p:pic>
    </p:spTree>
    <p:extLst>
      <p:ext uri="{BB962C8B-B14F-4D97-AF65-F5344CB8AC3E}">
        <p14:creationId xmlns:p14="http://schemas.microsoft.com/office/powerpoint/2010/main" val="82180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3FD10-C639-D7A8-F348-45D90D615C81}"/>
              </a:ext>
            </a:extLst>
          </p:cNvPr>
          <p:cNvSpPr txBox="1"/>
          <p:nvPr/>
        </p:nvSpPr>
        <p:spPr>
          <a:xfrm>
            <a:off x="2548081" y="936569"/>
            <a:ext cx="7095837" cy="3077766"/>
          </a:xfrm>
          <a:prstGeom prst="rect">
            <a:avLst/>
          </a:prstGeom>
          <a:noFill/>
          <a:ln w="57150">
            <a:solidFill>
              <a:srgbClr val="FFC000"/>
            </a:solidFill>
          </a:ln>
        </p:spPr>
        <p:txBody>
          <a:bodyPr wrap="square" rtlCol="0">
            <a:spAutoFit/>
          </a:bodyPr>
          <a:lstStyle/>
          <a:p>
            <a:r>
              <a:rPr lang="en-US" sz="2800" b="1" dirty="0">
                <a:solidFill>
                  <a:srgbClr val="FFC000"/>
                </a:solidFill>
              </a:rPr>
              <a:t>                     Additional Questions</a:t>
            </a:r>
          </a:p>
          <a:p>
            <a:endParaRPr lang="en-US" sz="2800" b="1" dirty="0">
              <a:solidFill>
                <a:srgbClr val="FFC000"/>
              </a:solidFill>
            </a:endParaRPr>
          </a:p>
          <a:p>
            <a:r>
              <a:rPr lang="en-US" sz="2400" dirty="0"/>
              <a:t>Who says white men should make the rules?  </a:t>
            </a:r>
          </a:p>
          <a:p>
            <a:endParaRPr lang="en-US" sz="2400" dirty="0"/>
          </a:p>
          <a:p>
            <a:r>
              <a:rPr lang="en-US" sz="2400" dirty="0"/>
              <a:t>Who says lived experiences don’t count for truth?</a:t>
            </a:r>
          </a:p>
          <a:p>
            <a:endParaRPr lang="en-US" sz="2400" dirty="0"/>
          </a:p>
          <a:p>
            <a:r>
              <a:rPr lang="en-US" sz="2400" dirty="0"/>
              <a:t>Who says being woke is a bad thing?  </a:t>
            </a:r>
          </a:p>
          <a:p>
            <a:endParaRPr lang="en-US" dirty="0"/>
          </a:p>
        </p:txBody>
      </p:sp>
    </p:spTree>
    <p:extLst>
      <p:ext uri="{BB962C8B-B14F-4D97-AF65-F5344CB8AC3E}">
        <p14:creationId xmlns:p14="http://schemas.microsoft.com/office/powerpoint/2010/main" val="549875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C00000"/>
                </a:solidFill>
              </a:rPr>
              <a:t>Liberation … Example</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4" name="TextBox 3">
            <a:extLst>
              <a:ext uri="{FF2B5EF4-FFF2-40B4-BE49-F238E27FC236}">
                <a16:creationId xmlns:a16="http://schemas.microsoft.com/office/drawing/2014/main" id="{7ED1F0A7-3514-614B-B57D-15F65A3FE787}"/>
              </a:ext>
            </a:extLst>
          </p:cNvPr>
          <p:cNvSpPr txBox="1"/>
          <p:nvPr/>
        </p:nvSpPr>
        <p:spPr>
          <a:xfrm>
            <a:off x="926926" y="2015733"/>
            <a:ext cx="10521863" cy="3539430"/>
          </a:xfrm>
          <a:prstGeom prst="rect">
            <a:avLst/>
          </a:prstGeom>
          <a:noFill/>
        </p:spPr>
        <p:txBody>
          <a:bodyPr wrap="square" rtlCol="0">
            <a:spAutoFit/>
          </a:bodyPr>
          <a:lstStyle/>
          <a:p>
            <a:r>
              <a:rPr lang="en-US" sz="3200" dirty="0"/>
              <a:t>*Sexism and violence against women is an injustice</a:t>
            </a:r>
          </a:p>
          <a:p>
            <a:r>
              <a:rPr lang="en-US" sz="3200" dirty="0"/>
              <a:t>*CCT </a:t>
            </a:r>
            <a:r>
              <a:rPr lang="en-US" sz="3200" i="1" u="sng" dirty="0"/>
              <a:t>also</a:t>
            </a:r>
            <a:r>
              <a:rPr lang="en-US" sz="3200" dirty="0"/>
              <a:t> includes the entire system of male supremacy and social dominance.  (i.e. </a:t>
            </a:r>
            <a:r>
              <a:rPr lang="en-US" sz="3200" b="1" i="1" dirty="0"/>
              <a:t>Traditional gender roles in marriage</a:t>
            </a:r>
            <a:r>
              <a:rPr lang="en-US" sz="3200" dirty="0"/>
              <a:t>; </a:t>
            </a:r>
            <a:r>
              <a:rPr lang="en-US" sz="3200" i="1" dirty="0"/>
              <a:t>assumed color preferences in children’s clothes and nurseries)</a:t>
            </a:r>
          </a:p>
          <a:p>
            <a:r>
              <a:rPr lang="en-US" sz="3200" dirty="0"/>
              <a:t>*As long as men impose their “male” norms and values on culture, </a:t>
            </a:r>
            <a:r>
              <a:rPr lang="en-US" sz="3200" i="1" u="sng" dirty="0"/>
              <a:t>women are an oppressed group that need liberation</a:t>
            </a:r>
          </a:p>
          <a:p>
            <a:endParaRPr lang="en-US" sz="3200" i="1" u="sng" dirty="0">
              <a:solidFill>
                <a:srgbClr val="FF0000"/>
              </a:solidFill>
            </a:endParaRPr>
          </a:p>
        </p:txBody>
      </p:sp>
    </p:spTree>
    <p:extLst>
      <p:ext uri="{BB962C8B-B14F-4D97-AF65-F5344CB8AC3E}">
        <p14:creationId xmlns:p14="http://schemas.microsoft.com/office/powerpoint/2010/main" val="2165129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Liberation</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4" name="TextBox 3">
            <a:extLst>
              <a:ext uri="{FF2B5EF4-FFF2-40B4-BE49-F238E27FC236}">
                <a16:creationId xmlns:a16="http://schemas.microsoft.com/office/drawing/2014/main" id="{7ED1F0A7-3514-614B-B57D-15F65A3FE787}"/>
              </a:ext>
            </a:extLst>
          </p:cNvPr>
          <p:cNvSpPr txBox="1"/>
          <p:nvPr/>
        </p:nvSpPr>
        <p:spPr>
          <a:xfrm>
            <a:off x="1451578" y="2404997"/>
            <a:ext cx="9345857" cy="2554545"/>
          </a:xfrm>
          <a:prstGeom prst="rect">
            <a:avLst/>
          </a:prstGeom>
          <a:noFill/>
        </p:spPr>
        <p:txBody>
          <a:bodyPr wrap="square" rtlCol="0">
            <a:spAutoFit/>
          </a:bodyPr>
          <a:lstStyle/>
          <a:p>
            <a:r>
              <a:rPr lang="en-US" sz="3200" dirty="0"/>
              <a:t>*Desire to overturn oppressive systems, liberate the marginalized, seek justice…. BUT… </a:t>
            </a:r>
            <a:r>
              <a:rPr lang="en-US" sz="3200" b="1" dirty="0">
                <a:solidFill>
                  <a:srgbClr val="C00000"/>
                </a:solidFill>
              </a:rPr>
              <a:t>rarely promote moral virtues </a:t>
            </a:r>
            <a:r>
              <a:rPr lang="en-US" sz="3200" dirty="0"/>
              <a:t>(i.e. honesty, kindness, chastity, patience, forgiveness) </a:t>
            </a:r>
          </a:p>
          <a:p>
            <a:endParaRPr lang="en-US" sz="3200" i="1" u="sng" dirty="0">
              <a:solidFill>
                <a:srgbClr val="FF0000"/>
              </a:solidFill>
            </a:endParaRPr>
          </a:p>
        </p:txBody>
      </p:sp>
    </p:spTree>
    <p:extLst>
      <p:ext uri="{BB962C8B-B14F-4D97-AF65-F5344CB8AC3E}">
        <p14:creationId xmlns:p14="http://schemas.microsoft.com/office/powerpoint/2010/main" val="2647651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Liberation</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4" name="TextBox 3">
            <a:extLst>
              <a:ext uri="{FF2B5EF4-FFF2-40B4-BE49-F238E27FC236}">
                <a16:creationId xmlns:a16="http://schemas.microsoft.com/office/drawing/2014/main" id="{7ED1F0A7-3514-614B-B57D-15F65A3FE787}"/>
              </a:ext>
            </a:extLst>
          </p:cNvPr>
          <p:cNvSpPr txBox="1"/>
          <p:nvPr/>
        </p:nvSpPr>
        <p:spPr>
          <a:xfrm>
            <a:off x="1464104" y="2404997"/>
            <a:ext cx="9345857" cy="2554545"/>
          </a:xfrm>
          <a:prstGeom prst="rect">
            <a:avLst/>
          </a:prstGeom>
          <a:noFill/>
        </p:spPr>
        <p:txBody>
          <a:bodyPr wrap="square" rtlCol="0">
            <a:spAutoFit/>
          </a:bodyPr>
          <a:lstStyle/>
          <a:p>
            <a:r>
              <a:rPr lang="en-US" sz="3200" dirty="0"/>
              <a:t>*Virtues like </a:t>
            </a:r>
            <a:r>
              <a:rPr lang="en-US" sz="3200" u="sng" dirty="0"/>
              <a:t>marital fidelity</a:t>
            </a:r>
            <a:r>
              <a:rPr lang="en-US" sz="3200" dirty="0"/>
              <a:t>, </a:t>
            </a:r>
            <a:r>
              <a:rPr lang="en-US" sz="3200" u="sng" dirty="0"/>
              <a:t>modesty</a:t>
            </a:r>
            <a:r>
              <a:rPr lang="en-US" sz="3200" dirty="0"/>
              <a:t>, or </a:t>
            </a:r>
            <a:r>
              <a:rPr lang="en-US" sz="3200" u="sng" dirty="0"/>
              <a:t>civility</a:t>
            </a:r>
            <a:r>
              <a:rPr lang="en-US" sz="3200" dirty="0"/>
              <a:t> are problematized as </a:t>
            </a:r>
            <a:r>
              <a:rPr lang="en-US" sz="3200" b="1" dirty="0">
                <a:solidFill>
                  <a:srgbClr val="C00000"/>
                </a:solidFill>
              </a:rPr>
              <a:t>constructs of oppressor groups </a:t>
            </a:r>
            <a:r>
              <a:rPr lang="en-US" sz="3200" dirty="0"/>
              <a:t>that need to be challenged </a:t>
            </a:r>
            <a:r>
              <a:rPr lang="en-US" sz="3200" i="1" dirty="0"/>
              <a:t>rather than </a:t>
            </a:r>
            <a:r>
              <a:rPr lang="en-US" sz="3200" dirty="0"/>
              <a:t>obligations that need to be honored. </a:t>
            </a:r>
          </a:p>
          <a:p>
            <a:endParaRPr lang="en-US" sz="3200" i="1" u="sng" dirty="0">
              <a:solidFill>
                <a:srgbClr val="FF0000"/>
              </a:solidFill>
            </a:endParaRPr>
          </a:p>
        </p:txBody>
      </p:sp>
    </p:spTree>
    <p:extLst>
      <p:ext uri="{BB962C8B-B14F-4D97-AF65-F5344CB8AC3E}">
        <p14:creationId xmlns:p14="http://schemas.microsoft.com/office/powerpoint/2010/main" val="2815243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E9B0A-AA83-084C-9710-E3E23B536482}"/>
              </a:ext>
            </a:extLst>
          </p:cNvPr>
          <p:cNvPicPr>
            <a:picLocks noChangeAspect="1"/>
          </p:cNvPicPr>
          <p:nvPr/>
        </p:nvPicPr>
        <p:blipFill>
          <a:blip r:embed="rId2"/>
          <a:stretch>
            <a:fillRect/>
          </a:stretch>
        </p:blipFill>
        <p:spPr>
          <a:xfrm>
            <a:off x="0" y="0"/>
            <a:ext cx="12191999" cy="7033351"/>
          </a:xfrm>
          <a:prstGeom prst="rect">
            <a:avLst/>
          </a:prstGeom>
        </p:spPr>
      </p:pic>
    </p:spTree>
    <p:extLst>
      <p:ext uri="{BB962C8B-B14F-4D97-AF65-F5344CB8AC3E}">
        <p14:creationId xmlns:p14="http://schemas.microsoft.com/office/powerpoint/2010/main" val="3877676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1477328"/>
          </a:xfrm>
          <a:prstGeom prst="rect">
            <a:avLst/>
          </a:prstGeom>
          <a:noFill/>
        </p:spPr>
        <p:txBody>
          <a:bodyPr wrap="square" rtlCol="0">
            <a:spAutoFit/>
          </a:bodyPr>
          <a:lstStyle/>
          <a:p>
            <a:r>
              <a:rPr lang="en-US" sz="2400" b="1" dirty="0"/>
              <a:t>Identity</a:t>
            </a:r>
          </a:p>
          <a:p>
            <a:endParaRPr lang="en-US" sz="2400" b="1" dirty="0"/>
          </a:p>
          <a:p>
            <a:r>
              <a:rPr lang="en-US" sz="2400" b="1" dirty="0"/>
              <a:t>Liberation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477328"/>
          </a:xfrm>
          <a:prstGeom prst="rect">
            <a:avLst/>
          </a:prstGeom>
          <a:noFill/>
        </p:spPr>
        <p:txBody>
          <a:bodyPr wrap="square" rtlCol="0">
            <a:spAutoFit/>
          </a:bodyPr>
          <a:lstStyle/>
          <a:p>
            <a:r>
              <a:rPr lang="en-US" sz="2400" dirty="0"/>
              <a:t>Through Christ</a:t>
            </a:r>
          </a:p>
          <a:p>
            <a:endParaRPr lang="en-US" sz="2400" dirty="0"/>
          </a:p>
          <a:p>
            <a:r>
              <a:rPr lang="en-US" sz="2400" dirty="0"/>
              <a:t>Through Christ</a:t>
            </a:r>
          </a:p>
          <a:p>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2215991"/>
          </a:xfrm>
          <a:prstGeom prst="rect">
            <a:avLst/>
          </a:prstGeom>
          <a:noFill/>
        </p:spPr>
        <p:txBody>
          <a:bodyPr wrap="square" rtlCol="0">
            <a:spAutoFit/>
          </a:bodyPr>
          <a:lstStyle/>
          <a:p>
            <a:r>
              <a:rPr lang="en-US" sz="2400" dirty="0"/>
              <a:t>Members of various groups</a:t>
            </a:r>
          </a:p>
          <a:p>
            <a:endParaRPr lang="en-US" sz="2400" dirty="0"/>
          </a:p>
          <a:p>
            <a:r>
              <a:rPr lang="en-US" sz="2400" b="1" dirty="0"/>
              <a:t>Social Justice</a:t>
            </a:r>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400110"/>
          </a:xfrm>
          <a:prstGeom prst="rect">
            <a:avLst/>
          </a:prstGeom>
          <a:noFill/>
        </p:spPr>
        <p:txBody>
          <a:bodyPr wrap="square" rtlCol="0">
            <a:spAutoFit/>
          </a:bodyPr>
          <a:lstStyle/>
          <a:p>
            <a:r>
              <a:rPr lang="en-US" sz="2000" b="1" dirty="0"/>
              <a:t>   </a:t>
            </a:r>
            <a:r>
              <a:rPr lang="en-US" sz="2000"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400110"/>
          </a:xfrm>
          <a:prstGeom prst="rect">
            <a:avLst/>
          </a:prstGeom>
          <a:noFill/>
        </p:spPr>
        <p:txBody>
          <a:bodyPr wrap="square" rtlCol="0">
            <a:spAutoFit/>
          </a:bodyPr>
          <a:lstStyle/>
          <a:p>
            <a:r>
              <a:rPr lang="en-US" b="1" dirty="0"/>
              <a:t>   </a:t>
            </a:r>
            <a:r>
              <a:rPr lang="en-US" sz="2000"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C00000"/>
                </a:solidFill>
              </a:rPr>
              <a:t>Comparison</a:t>
            </a:r>
          </a:p>
        </p:txBody>
      </p:sp>
    </p:spTree>
    <p:extLst>
      <p:ext uri="{BB962C8B-B14F-4D97-AF65-F5344CB8AC3E}">
        <p14:creationId xmlns:p14="http://schemas.microsoft.com/office/powerpoint/2010/main" val="38772753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15F4F-DFFE-9C42-8F57-1BE4673AEB29}"/>
              </a:ext>
            </a:extLst>
          </p:cNvPr>
          <p:cNvSpPr txBox="1"/>
          <p:nvPr/>
        </p:nvSpPr>
        <p:spPr>
          <a:xfrm>
            <a:off x="3444658" y="701458"/>
            <a:ext cx="4183693" cy="584775"/>
          </a:xfrm>
          <a:prstGeom prst="rect">
            <a:avLst/>
          </a:prstGeom>
          <a:noFill/>
        </p:spPr>
        <p:txBody>
          <a:bodyPr wrap="square" rtlCol="0">
            <a:spAutoFit/>
          </a:bodyPr>
          <a:lstStyle/>
          <a:p>
            <a:r>
              <a:rPr lang="en-US" sz="2800" b="1" dirty="0"/>
              <a:t>            </a:t>
            </a:r>
            <a:r>
              <a:rPr lang="en-US" sz="3200" b="1" u="sng" dirty="0"/>
              <a:t>Table Talk</a:t>
            </a:r>
          </a:p>
        </p:txBody>
      </p:sp>
      <p:sp>
        <p:nvSpPr>
          <p:cNvPr id="3" name="TextBox 2">
            <a:extLst>
              <a:ext uri="{FF2B5EF4-FFF2-40B4-BE49-F238E27FC236}">
                <a16:creationId xmlns:a16="http://schemas.microsoft.com/office/drawing/2014/main" id="{3320CE76-A80E-754D-8A58-AF9881E45C32}"/>
              </a:ext>
            </a:extLst>
          </p:cNvPr>
          <p:cNvSpPr txBox="1"/>
          <p:nvPr/>
        </p:nvSpPr>
        <p:spPr>
          <a:xfrm>
            <a:off x="1703539" y="1803748"/>
            <a:ext cx="7803715" cy="2185214"/>
          </a:xfrm>
          <a:prstGeom prst="rect">
            <a:avLst/>
          </a:prstGeom>
          <a:noFill/>
        </p:spPr>
        <p:txBody>
          <a:bodyPr wrap="square" rtlCol="0">
            <a:spAutoFit/>
          </a:bodyPr>
          <a:lstStyle/>
          <a:p>
            <a:pPr marL="342900" indent="-342900">
              <a:buAutoNum type="arabicPeriod"/>
            </a:pPr>
            <a:r>
              <a:rPr lang="en-US" sz="3200" b="1" dirty="0"/>
              <a:t>What does social justice look like through a </a:t>
            </a:r>
            <a:r>
              <a:rPr lang="en-US" sz="3200" b="1" i="1" dirty="0">
                <a:solidFill>
                  <a:srgbClr val="C00000"/>
                </a:solidFill>
              </a:rPr>
              <a:t>Christian worldview</a:t>
            </a:r>
            <a:r>
              <a:rPr lang="en-US" sz="3200" b="1" dirty="0"/>
              <a:t>?  Give examples</a:t>
            </a:r>
          </a:p>
          <a:p>
            <a:pPr marL="342900" indent="-342900">
              <a:buAutoNum type="arabicPeriod" startAt="2"/>
            </a:pP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1519867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FF0000"/>
                </a:solidFill>
              </a:rPr>
              <a:t>access to truth </a:t>
            </a:r>
            <a:r>
              <a:rPr lang="en-US" sz="2000" i="1" dirty="0">
                <a:solidFill>
                  <a:srgbClr val="FF0000"/>
                </a:solidFill>
              </a:rPr>
              <a:t>(Core component #3)</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pic>
        <p:nvPicPr>
          <p:cNvPr id="6" name="Picture 5">
            <a:extLst>
              <a:ext uri="{FF2B5EF4-FFF2-40B4-BE49-F238E27FC236}">
                <a16:creationId xmlns:a16="http://schemas.microsoft.com/office/drawing/2014/main" id="{44470D99-E653-1441-BE5F-6B33ABFA6B2F}"/>
              </a:ext>
            </a:extLst>
          </p:cNvPr>
          <p:cNvPicPr>
            <a:picLocks noChangeAspect="1"/>
          </p:cNvPicPr>
          <p:nvPr/>
        </p:nvPicPr>
        <p:blipFill>
          <a:blip r:embed="rId2"/>
          <a:stretch>
            <a:fillRect/>
          </a:stretch>
        </p:blipFill>
        <p:spPr>
          <a:xfrm>
            <a:off x="1535428" y="2345000"/>
            <a:ext cx="5090839" cy="2870004"/>
          </a:xfrm>
          <a:prstGeom prst="rect">
            <a:avLst/>
          </a:prstGeom>
        </p:spPr>
      </p:pic>
      <p:sp>
        <p:nvSpPr>
          <p:cNvPr id="7" name="TextBox 6">
            <a:extLst>
              <a:ext uri="{FF2B5EF4-FFF2-40B4-BE49-F238E27FC236}">
                <a16:creationId xmlns:a16="http://schemas.microsoft.com/office/drawing/2014/main" id="{811623F7-363C-1D49-B8F0-58D7E9E92627}"/>
              </a:ext>
            </a:extLst>
          </p:cNvPr>
          <p:cNvSpPr txBox="1"/>
          <p:nvPr/>
        </p:nvSpPr>
        <p:spPr>
          <a:xfrm>
            <a:off x="7678455" y="2505205"/>
            <a:ext cx="3908119" cy="1815882"/>
          </a:xfrm>
          <a:prstGeom prst="rect">
            <a:avLst/>
          </a:prstGeom>
          <a:noFill/>
        </p:spPr>
        <p:txBody>
          <a:bodyPr wrap="square" rtlCol="0">
            <a:spAutoFit/>
          </a:bodyPr>
          <a:lstStyle/>
          <a:p>
            <a:r>
              <a:rPr lang="en-US" sz="2800" b="1" dirty="0"/>
              <a:t>How does our social location impede or enable our perception of truth? </a:t>
            </a:r>
          </a:p>
        </p:txBody>
      </p:sp>
    </p:spTree>
    <p:extLst>
      <p:ext uri="{BB962C8B-B14F-4D97-AF65-F5344CB8AC3E}">
        <p14:creationId xmlns:p14="http://schemas.microsoft.com/office/powerpoint/2010/main" val="1540205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2215991"/>
          </a:xfrm>
          <a:prstGeom prst="rect">
            <a:avLst/>
          </a:prstGeom>
          <a:noFill/>
        </p:spPr>
        <p:txBody>
          <a:bodyPr wrap="square" rtlCol="0">
            <a:spAutoFit/>
          </a:bodyPr>
          <a:lstStyle/>
          <a:p>
            <a:r>
              <a:rPr lang="en-US" sz="2400" b="1" dirty="0"/>
              <a:t>Identity</a:t>
            </a:r>
          </a:p>
          <a:p>
            <a:endParaRPr lang="en-US" sz="2400" b="1" dirty="0"/>
          </a:p>
          <a:p>
            <a:r>
              <a:rPr lang="en-US" sz="2400" b="1" dirty="0"/>
              <a:t>Liberation</a:t>
            </a:r>
          </a:p>
          <a:p>
            <a:endParaRPr lang="en-US" sz="2400" b="1" dirty="0"/>
          </a:p>
          <a:p>
            <a:r>
              <a:rPr lang="en-US" sz="2400" b="1" dirty="0"/>
              <a:t>Truth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846659"/>
          </a:xfrm>
          <a:prstGeom prst="rect">
            <a:avLst/>
          </a:prstGeom>
          <a:noFill/>
        </p:spPr>
        <p:txBody>
          <a:bodyPr wrap="square" rtlCol="0">
            <a:spAutoFit/>
          </a:bodyPr>
          <a:lstStyle/>
          <a:p>
            <a:r>
              <a:rPr lang="en-US" sz="2400" dirty="0"/>
              <a:t>Through Christ</a:t>
            </a:r>
          </a:p>
          <a:p>
            <a:endParaRPr lang="en-US" sz="2400" dirty="0"/>
          </a:p>
          <a:p>
            <a:r>
              <a:rPr lang="en-US" sz="2400" dirty="0"/>
              <a:t>Through Christ</a:t>
            </a:r>
          </a:p>
          <a:p>
            <a:endParaRPr lang="en-US" sz="2400" dirty="0"/>
          </a:p>
          <a:p>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2585323"/>
          </a:xfrm>
          <a:prstGeom prst="rect">
            <a:avLst/>
          </a:prstGeom>
          <a:noFill/>
        </p:spPr>
        <p:txBody>
          <a:bodyPr wrap="square" rtlCol="0">
            <a:spAutoFit/>
          </a:bodyPr>
          <a:lstStyle/>
          <a:p>
            <a:r>
              <a:rPr lang="en-US" sz="2400" dirty="0"/>
              <a:t>Members of various groups</a:t>
            </a:r>
          </a:p>
          <a:p>
            <a:endParaRPr lang="en-US" sz="2400" dirty="0"/>
          </a:p>
          <a:p>
            <a:r>
              <a:rPr lang="en-US" sz="2400" dirty="0"/>
              <a:t>Social Justice</a:t>
            </a:r>
          </a:p>
          <a:p>
            <a:endParaRPr lang="en-US" sz="2400" dirty="0"/>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369332"/>
          </a:xfrm>
          <a:prstGeom prst="rect">
            <a:avLst/>
          </a:prstGeom>
          <a:noFill/>
        </p:spPr>
        <p:txBody>
          <a:bodyPr wrap="square" rtlCol="0">
            <a:spAutoFit/>
          </a:bodyPr>
          <a:lstStyle/>
          <a:p>
            <a:r>
              <a:rPr lang="en-US" b="1" dirty="0"/>
              <a:t>   </a:t>
            </a:r>
            <a:r>
              <a:rPr lang="en-US"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369332"/>
          </a:xfrm>
          <a:prstGeom prst="rect">
            <a:avLst/>
          </a:prstGeom>
          <a:noFill/>
        </p:spPr>
        <p:txBody>
          <a:bodyPr wrap="square" rtlCol="0">
            <a:spAutoFit/>
          </a:bodyPr>
          <a:lstStyle/>
          <a:p>
            <a:r>
              <a:rPr lang="en-US" b="1" dirty="0"/>
              <a:t>   </a:t>
            </a:r>
            <a:r>
              <a:rPr lang="en-US"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2907666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John 14:6</a:t>
            </a:r>
          </a:p>
          <a:p>
            <a:pPr algn="l" rtl="0" fontAlgn="base"/>
            <a:r>
              <a:rPr lang="en-US" sz="3200" b="0" i="0" u="none" strike="noStrike" dirty="0">
                <a:effectLst/>
                <a:latin typeface="Georgia" panose="02040502050405020303" pitchFamily="18" charset="0"/>
              </a:rPr>
              <a:t>“I am the way and the truth, and the life. No one comes to the Father except through me.”</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3259395" y="952500"/>
            <a:ext cx="6975986"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Truth is found in Christ</a:t>
            </a:r>
          </a:p>
        </p:txBody>
      </p:sp>
    </p:spTree>
    <p:extLst>
      <p:ext uri="{BB962C8B-B14F-4D97-AF65-F5344CB8AC3E}">
        <p14:creationId xmlns:p14="http://schemas.microsoft.com/office/powerpoint/2010/main" val="569436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Psalms 119:160</a:t>
            </a:r>
          </a:p>
          <a:p>
            <a:pPr algn="l" rtl="0" fontAlgn="base"/>
            <a:r>
              <a:rPr lang="en-US" sz="3200" b="0" i="0" u="none" strike="noStrike" dirty="0">
                <a:solidFill>
                  <a:srgbClr val="081C2A"/>
                </a:solidFill>
                <a:effectLst/>
                <a:latin typeface="Georgia" panose="02040502050405020303" pitchFamily="18" charset="0"/>
              </a:rPr>
              <a:t>The sum of your word is truth, and every one of your righteous rules endures forever.</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3259395" y="952500"/>
            <a:ext cx="6975986"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Truth is found in Christ</a:t>
            </a:r>
          </a:p>
        </p:txBody>
      </p:sp>
    </p:spTree>
    <p:extLst>
      <p:ext uri="{BB962C8B-B14F-4D97-AF65-F5344CB8AC3E}">
        <p14:creationId xmlns:p14="http://schemas.microsoft.com/office/powerpoint/2010/main" val="195788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0619F5-77ED-33EB-9869-1524535109B3}"/>
              </a:ext>
            </a:extLst>
          </p:cNvPr>
          <p:cNvSpPr txBox="1"/>
          <p:nvPr/>
        </p:nvSpPr>
        <p:spPr>
          <a:xfrm>
            <a:off x="2669458" y="2035277"/>
            <a:ext cx="7182465" cy="2831544"/>
          </a:xfrm>
          <a:prstGeom prst="rect">
            <a:avLst/>
          </a:prstGeom>
          <a:noFill/>
        </p:spPr>
        <p:txBody>
          <a:bodyPr wrap="square" rtlCol="0">
            <a:spAutoFit/>
          </a:bodyPr>
          <a:lstStyle/>
          <a:p>
            <a:pPr algn="l" rtl="0" fontAlgn="base"/>
            <a:r>
              <a:rPr lang="en-US" sz="4000" b="1" i="0" u="none" strike="noStrike" dirty="0">
                <a:effectLst/>
                <a:latin typeface="Proxima Nova Rg"/>
              </a:rPr>
              <a:t>We are not at war </a:t>
            </a:r>
            <a:r>
              <a:rPr lang="en-US" sz="4000" b="1" i="1" u="sng" strike="noStrike" dirty="0">
                <a:solidFill>
                  <a:srgbClr val="FFC000"/>
                </a:solidFill>
                <a:effectLst/>
                <a:latin typeface="Proxima Nova Rg"/>
              </a:rPr>
              <a:t>with</a:t>
            </a:r>
            <a:r>
              <a:rPr lang="en-US" sz="4000" b="1" i="0" u="none" strike="noStrike" dirty="0">
                <a:solidFill>
                  <a:srgbClr val="FFC000"/>
                </a:solidFill>
                <a:effectLst/>
                <a:latin typeface="Proxima Nova Rg"/>
              </a:rPr>
              <a:t> </a:t>
            </a:r>
            <a:r>
              <a:rPr lang="en-US" sz="4000" b="0" i="0" u="none" strike="noStrike" dirty="0">
                <a:solidFill>
                  <a:srgbClr val="FFC000"/>
                </a:solidFill>
                <a:effectLst/>
                <a:latin typeface="Proxima Nova Rg"/>
              </a:rPr>
              <a:t>​</a:t>
            </a:r>
            <a:endParaRPr lang="en-US" sz="4000" b="0" i="0" u="none" strike="noStrike" dirty="0">
              <a:solidFill>
                <a:srgbClr val="FFC000"/>
              </a:solidFill>
              <a:effectLst/>
              <a:latin typeface="Segoe UI" panose="020B0502040204020203" pitchFamily="34" charset="0"/>
            </a:endParaRPr>
          </a:p>
          <a:p>
            <a:pPr algn="l" rtl="0" fontAlgn="base"/>
            <a:r>
              <a:rPr lang="en-US" sz="4000" b="1" i="0" u="none" strike="noStrike" dirty="0">
                <a:effectLst/>
                <a:latin typeface="Proxima Nova Rg"/>
              </a:rPr>
              <a:t>our ideological opponents</a:t>
            </a:r>
            <a:r>
              <a:rPr lang="en-US" sz="4000" b="0" i="0" u="none" strike="noStrike" dirty="0">
                <a:effectLst/>
                <a:latin typeface="Proxima Nova Rg"/>
              </a:rPr>
              <a:t>​</a:t>
            </a:r>
            <a:endParaRPr lang="en-US" sz="4000" b="0" i="0" u="none" strike="noStrike" dirty="0">
              <a:effectLst/>
              <a:latin typeface="Segoe UI" panose="020B0502040204020203" pitchFamily="34" charset="0"/>
            </a:endParaRPr>
          </a:p>
          <a:p>
            <a:pPr algn="l" rtl="0" fontAlgn="base"/>
            <a:r>
              <a:rPr lang="en-US" sz="4000" b="0" i="0" u="none" strike="noStrike" dirty="0">
                <a:effectLst/>
                <a:latin typeface="Proxima Nova Rg"/>
              </a:rPr>
              <a:t>​</a:t>
            </a:r>
            <a:endParaRPr lang="en-US" sz="4000" b="0" i="0" u="none" strike="noStrike" dirty="0">
              <a:effectLst/>
              <a:latin typeface="Segoe UI" panose="020B0502040204020203" pitchFamily="34" charset="0"/>
            </a:endParaRPr>
          </a:p>
          <a:p>
            <a:pPr algn="l" rtl="0" fontAlgn="base"/>
            <a:r>
              <a:rPr lang="en-US" sz="4000" b="1" dirty="0">
                <a:latin typeface="Proxima Nova Rg"/>
              </a:rPr>
              <a:t>W</a:t>
            </a:r>
            <a:r>
              <a:rPr lang="en-US" sz="4000" b="1" i="0" u="none" strike="noStrike" dirty="0">
                <a:effectLst/>
                <a:latin typeface="Proxima Nova Rg"/>
              </a:rPr>
              <a:t>e are at war </a:t>
            </a:r>
            <a:r>
              <a:rPr lang="en-US" sz="4000" b="1" i="1" u="sng" strike="noStrike" dirty="0">
                <a:solidFill>
                  <a:srgbClr val="FFC000"/>
                </a:solidFill>
                <a:effectLst/>
                <a:latin typeface="Proxima Nova Rg"/>
              </a:rPr>
              <a:t>for</a:t>
            </a:r>
            <a:r>
              <a:rPr lang="en-US" sz="4000" b="1" i="0" u="none" strike="noStrike" dirty="0">
                <a:effectLst/>
                <a:latin typeface="Proxima Nova Rg"/>
              </a:rPr>
              <a:t> them.</a:t>
            </a:r>
            <a:endParaRPr lang="en-US" sz="4000" b="0" i="0" u="none" strike="noStrike" dirty="0">
              <a:effectLst/>
              <a:latin typeface="Segoe UI" panose="020B0502040204020203" pitchFamily="34" charset="0"/>
            </a:endParaRPr>
          </a:p>
          <a:p>
            <a:endParaRPr lang="en-US" dirty="0"/>
          </a:p>
        </p:txBody>
      </p:sp>
    </p:spTree>
    <p:extLst>
      <p:ext uri="{BB962C8B-B14F-4D97-AF65-F5344CB8AC3E}">
        <p14:creationId xmlns:p14="http://schemas.microsoft.com/office/powerpoint/2010/main" val="3631218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0FE16-561B-270D-9CD4-1210BB4C5C0E}"/>
              </a:ext>
            </a:extLst>
          </p:cNvPr>
          <p:cNvSpPr txBox="1"/>
          <p:nvPr/>
        </p:nvSpPr>
        <p:spPr>
          <a:xfrm>
            <a:off x="2344994" y="1917290"/>
            <a:ext cx="8259096" cy="1692771"/>
          </a:xfrm>
          <a:prstGeom prst="rect">
            <a:avLst/>
          </a:prstGeom>
          <a:noFill/>
        </p:spPr>
        <p:txBody>
          <a:bodyPr wrap="square" rtlCol="0">
            <a:spAutoFit/>
          </a:bodyPr>
          <a:lstStyle/>
          <a:p>
            <a:pPr algn="l" rtl="0" fontAlgn="base"/>
            <a:r>
              <a:rPr lang="en-US" sz="4000" b="1" u="none" strike="noStrike" dirty="0">
                <a:effectLst/>
                <a:latin typeface="Georgia" panose="02040502050405020303" pitchFamily="18" charset="0"/>
              </a:rPr>
              <a:t>John 1:17</a:t>
            </a:r>
          </a:p>
          <a:p>
            <a:pPr algn="l" rtl="0" fontAlgn="base"/>
            <a:r>
              <a:rPr lang="en-US" sz="3200" b="0" i="0" u="none" strike="noStrike" dirty="0">
                <a:solidFill>
                  <a:srgbClr val="081C2A"/>
                </a:solidFill>
                <a:effectLst/>
                <a:latin typeface="Georgia" panose="02040502050405020303" pitchFamily="18" charset="0"/>
              </a:rPr>
              <a:t>For the law was given through Moses; grace and truth came through Jesus Christ.</a:t>
            </a:r>
            <a:endParaRPr lang="en-US" dirty="0">
              <a:latin typeface="Georgia" panose="02040502050405020303" pitchFamily="18" charset="0"/>
            </a:endParaRPr>
          </a:p>
        </p:txBody>
      </p:sp>
      <p:sp>
        <p:nvSpPr>
          <p:cNvPr id="3" name="TextBox 2">
            <a:extLst>
              <a:ext uri="{FF2B5EF4-FFF2-40B4-BE49-F238E27FC236}">
                <a16:creationId xmlns:a16="http://schemas.microsoft.com/office/drawing/2014/main" id="{70ACEA99-A015-65C1-48C0-F06FEF4080E3}"/>
              </a:ext>
            </a:extLst>
          </p:cNvPr>
          <p:cNvSpPr txBox="1"/>
          <p:nvPr/>
        </p:nvSpPr>
        <p:spPr>
          <a:xfrm>
            <a:off x="3259395" y="952500"/>
            <a:ext cx="6975986" cy="707886"/>
          </a:xfrm>
          <a:prstGeom prst="rect">
            <a:avLst/>
          </a:prstGeom>
          <a:noFill/>
        </p:spPr>
        <p:txBody>
          <a:bodyPr wrap="square" rtlCol="0">
            <a:spAutoFit/>
          </a:bodyPr>
          <a:lstStyle/>
          <a:p>
            <a:r>
              <a:rPr lang="en-US" dirty="0"/>
              <a:t> </a:t>
            </a:r>
            <a:r>
              <a:rPr lang="en-US" sz="4000" b="1" i="1" u="sng" dirty="0">
                <a:solidFill>
                  <a:srgbClr val="C00000"/>
                </a:solidFill>
              </a:rPr>
              <a:t>Our</a:t>
            </a:r>
            <a:r>
              <a:rPr lang="en-US" sz="4000" b="1" i="1" dirty="0">
                <a:solidFill>
                  <a:srgbClr val="C00000"/>
                </a:solidFill>
              </a:rPr>
              <a:t> Truth is found in Christ</a:t>
            </a:r>
          </a:p>
        </p:txBody>
      </p:sp>
    </p:spTree>
    <p:extLst>
      <p:ext uri="{BB962C8B-B14F-4D97-AF65-F5344CB8AC3E}">
        <p14:creationId xmlns:p14="http://schemas.microsoft.com/office/powerpoint/2010/main" val="1858472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2215991"/>
          </a:xfrm>
          <a:prstGeom prst="rect">
            <a:avLst/>
          </a:prstGeom>
          <a:noFill/>
        </p:spPr>
        <p:txBody>
          <a:bodyPr wrap="square" rtlCol="0">
            <a:spAutoFit/>
          </a:bodyPr>
          <a:lstStyle/>
          <a:p>
            <a:r>
              <a:rPr lang="en-US" sz="2400" b="1" dirty="0"/>
              <a:t>Identity</a:t>
            </a:r>
          </a:p>
          <a:p>
            <a:endParaRPr lang="en-US" sz="2400" b="1" dirty="0"/>
          </a:p>
          <a:p>
            <a:r>
              <a:rPr lang="en-US" sz="2400" b="1" dirty="0"/>
              <a:t>Liberation</a:t>
            </a:r>
          </a:p>
          <a:p>
            <a:endParaRPr lang="en-US" sz="2400" b="1" dirty="0"/>
          </a:p>
          <a:p>
            <a:r>
              <a:rPr lang="en-US" sz="2400" b="1" dirty="0"/>
              <a:t>Truth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938992"/>
          </a:xfrm>
          <a:prstGeom prst="rect">
            <a:avLst/>
          </a:prstGeom>
          <a:noFill/>
        </p:spPr>
        <p:txBody>
          <a:bodyPr wrap="square" rtlCol="0">
            <a:spAutoFit/>
          </a:bodyPr>
          <a:lstStyle/>
          <a:p>
            <a:r>
              <a:rPr lang="en-US" sz="2400" dirty="0"/>
              <a:t>Through Christ</a:t>
            </a:r>
          </a:p>
          <a:p>
            <a:endParaRPr lang="en-US" sz="2400" dirty="0"/>
          </a:p>
          <a:p>
            <a:r>
              <a:rPr lang="en-US" sz="2400" dirty="0"/>
              <a:t>Through Christ</a:t>
            </a:r>
          </a:p>
          <a:p>
            <a:endParaRPr lang="en-US" sz="2400" dirty="0"/>
          </a:p>
          <a:p>
            <a:r>
              <a:rPr lang="en-US" sz="2400" b="1" dirty="0"/>
              <a:t>Through Christ</a:t>
            </a:r>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2585323"/>
          </a:xfrm>
          <a:prstGeom prst="rect">
            <a:avLst/>
          </a:prstGeom>
          <a:noFill/>
        </p:spPr>
        <p:txBody>
          <a:bodyPr wrap="square" rtlCol="0">
            <a:spAutoFit/>
          </a:bodyPr>
          <a:lstStyle/>
          <a:p>
            <a:r>
              <a:rPr lang="en-US" sz="2400" dirty="0"/>
              <a:t>Members of various groups</a:t>
            </a:r>
          </a:p>
          <a:p>
            <a:endParaRPr lang="en-US" sz="2400" dirty="0"/>
          </a:p>
          <a:p>
            <a:r>
              <a:rPr lang="en-US" sz="2400" dirty="0"/>
              <a:t>Social Justice</a:t>
            </a:r>
          </a:p>
          <a:p>
            <a:endParaRPr lang="en-US" sz="2400" dirty="0"/>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369332"/>
          </a:xfrm>
          <a:prstGeom prst="rect">
            <a:avLst/>
          </a:prstGeom>
          <a:noFill/>
        </p:spPr>
        <p:txBody>
          <a:bodyPr wrap="square" rtlCol="0">
            <a:spAutoFit/>
          </a:bodyPr>
          <a:lstStyle/>
          <a:p>
            <a:r>
              <a:rPr lang="en-US" b="1" dirty="0"/>
              <a:t>   </a:t>
            </a:r>
            <a:r>
              <a:rPr lang="en-US"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369332"/>
          </a:xfrm>
          <a:prstGeom prst="rect">
            <a:avLst/>
          </a:prstGeom>
          <a:noFill/>
        </p:spPr>
        <p:txBody>
          <a:bodyPr wrap="square" rtlCol="0">
            <a:spAutoFit/>
          </a:bodyPr>
          <a:lstStyle/>
          <a:p>
            <a:r>
              <a:rPr lang="en-US" b="1" dirty="0"/>
              <a:t>   </a:t>
            </a:r>
            <a:r>
              <a:rPr lang="en-US"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2323236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i="1" dirty="0">
                <a:solidFill>
                  <a:srgbClr val="FF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a:xfrm>
            <a:off x="852948" y="1825625"/>
            <a:ext cx="10515600" cy="4351338"/>
          </a:xfrm>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3231654"/>
          </a:xfrm>
          <a:prstGeom prst="rect">
            <a:avLst/>
          </a:prstGeom>
          <a:noFill/>
        </p:spPr>
        <p:txBody>
          <a:bodyPr wrap="square" rtlCol="0">
            <a:spAutoFit/>
          </a:bodyPr>
          <a:lstStyle/>
          <a:p>
            <a:r>
              <a:rPr lang="en-US" sz="2800" dirty="0"/>
              <a:t>*</a:t>
            </a:r>
            <a:r>
              <a:rPr lang="en-US" sz="3600" b="1" i="1" dirty="0"/>
              <a:t>Oppressor</a:t>
            </a:r>
            <a:r>
              <a:rPr lang="en-US" sz="2800" dirty="0"/>
              <a:t> groups subjugate oppressed groups by imposing their values and norms on culture</a:t>
            </a:r>
          </a:p>
          <a:p>
            <a:r>
              <a:rPr lang="en-US" sz="2800" dirty="0"/>
              <a:t>*The dominant group justifies their oppression by appealing to a hegemonic discourse (the story given to justify their position of power and privilege.)</a:t>
            </a:r>
          </a:p>
          <a:p>
            <a:r>
              <a:rPr lang="en-US" sz="2800" dirty="0"/>
              <a:t>*Those in power sleep well at night.  Their conduct does not seem like oppression. </a:t>
            </a:r>
          </a:p>
        </p:txBody>
      </p:sp>
    </p:spTree>
    <p:extLst>
      <p:ext uri="{BB962C8B-B14F-4D97-AF65-F5344CB8AC3E}">
        <p14:creationId xmlns:p14="http://schemas.microsoft.com/office/powerpoint/2010/main" val="296082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FB7F8-AC90-E044-8668-A4C7F50C656F}"/>
              </a:ext>
            </a:extLst>
          </p:cNvPr>
          <p:cNvSpPr txBox="1"/>
          <p:nvPr/>
        </p:nvSpPr>
        <p:spPr>
          <a:xfrm>
            <a:off x="3732756" y="1315234"/>
            <a:ext cx="5498926" cy="584775"/>
          </a:xfrm>
          <a:prstGeom prst="rect">
            <a:avLst/>
          </a:prstGeom>
          <a:noFill/>
        </p:spPr>
        <p:txBody>
          <a:bodyPr wrap="square" rtlCol="0">
            <a:spAutoFit/>
          </a:bodyPr>
          <a:lstStyle/>
          <a:p>
            <a:r>
              <a:rPr lang="en-US" sz="3200" b="1" dirty="0"/>
              <a:t>     Microaggression</a:t>
            </a:r>
          </a:p>
        </p:txBody>
      </p:sp>
      <p:sp>
        <p:nvSpPr>
          <p:cNvPr id="3" name="TextBox 2">
            <a:extLst>
              <a:ext uri="{FF2B5EF4-FFF2-40B4-BE49-F238E27FC236}">
                <a16:creationId xmlns:a16="http://schemas.microsoft.com/office/drawing/2014/main" id="{BDC5BC06-874F-3C43-B974-E8270CFDBFE3}"/>
              </a:ext>
            </a:extLst>
          </p:cNvPr>
          <p:cNvSpPr txBox="1"/>
          <p:nvPr/>
        </p:nvSpPr>
        <p:spPr>
          <a:xfrm>
            <a:off x="1553228" y="2179529"/>
            <a:ext cx="9306838" cy="1754326"/>
          </a:xfrm>
          <a:prstGeom prst="rect">
            <a:avLst/>
          </a:prstGeom>
          <a:noFill/>
        </p:spPr>
        <p:txBody>
          <a:bodyPr wrap="square" rtlCol="0">
            <a:spAutoFit/>
          </a:bodyPr>
          <a:lstStyle/>
          <a:p>
            <a:r>
              <a:rPr lang="en-US" sz="2400" dirty="0"/>
              <a:t>A statement, action, or incident regarded as an instance of indirect, subtle, or unintentional discrimination against members of a marginalized group such as a racial or ethnic minority.</a:t>
            </a:r>
          </a:p>
          <a:p>
            <a:endParaRPr lang="en-US" dirty="0"/>
          </a:p>
          <a:p>
            <a:endParaRPr lang="en-US" dirty="0"/>
          </a:p>
        </p:txBody>
      </p:sp>
    </p:spTree>
    <p:extLst>
      <p:ext uri="{BB962C8B-B14F-4D97-AF65-F5344CB8AC3E}">
        <p14:creationId xmlns:p14="http://schemas.microsoft.com/office/powerpoint/2010/main" val="2971811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947E4-EA19-5648-8577-848E45823D9E}"/>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9145050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4065D-BEA5-0146-94F9-0AA863952C8F}"/>
              </a:ext>
            </a:extLst>
          </p:cNvPr>
          <p:cNvPicPr>
            <a:picLocks noChangeAspect="1"/>
          </p:cNvPicPr>
          <p:nvPr/>
        </p:nvPicPr>
        <p:blipFill>
          <a:blip r:embed="rId2"/>
          <a:stretch>
            <a:fillRect/>
          </a:stretch>
        </p:blipFill>
        <p:spPr>
          <a:xfrm>
            <a:off x="-87682" y="0"/>
            <a:ext cx="12279682" cy="6857999"/>
          </a:xfrm>
          <a:prstGeom prst="rect">
            <a:avLst/>
          </a:prstGeom>
        </p:spPr>
      </p:pic>
    </p:spTree>
    <p:extLst>
      <p:ext uri="{BB962C8B-B14F-4D97-AF65-F5344CB8AC3E}">
        <p14:creationId xmlns:p14="http://schemas.microsoft.com/office/powerpoint/2010/main" val="1598403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a:t>
            </a:r>
            <a:endParaRPr lang="en-US" b="1" i="1" dirty="0">
              <a:solidFill>
                <a:srgbClr val="C00000"/>
              </a:solidFill>
            </a:endParaRP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3662541"/>
          </a:xfrm>
          <a:prstGeom prst="rect">
            <a:avLst/>
          </a:prstGeom>
          <a:noFill/>
        </p:spPr>
        <p:txBody>
          <a:bodyPr wrap="square" rtlCol="0">
            <a:spAutoFit/>
          </a:bodyPr>
          <a:lstStyle/>
          <a:p>
            <a:r>
              <a:rPr lang="en-US" sz="2800" dirty="0"/>
              <a:t>This relationship between cultural hegemony and truth – </a:t>
            </a:r>
            <a:r>
              <a:rPr lang="en-US" sz="2800" i="1" dirty="0">
                <a:solidFill>
                  <a:srgbClr val="C00000"/>
                </a:solidFill>
              </a:rPr>
              <a:t>Two implications </a:t>
            </a:r>
          </a:p>
          <a:p>
            <a:r>
              <a:rPr lang="en-US" sz="2800" b="1" i="1" dirty="0">
                <a:solidFill>
                  <a:srgbClr val="C00000"/>
                </a:solidFill>
              </a:rPr>
              <a:t>1. </a:t>
            </a:r>
            <a:r>
              <a:rPr lang="en-US" sz="3600" b="1" i="1" dirty="0">
                <a:solidFill>
                  <a:srgbClr val="C00000"/>
                </a:solidFill>
              </a:rPr>
              <a:t>Oppressor’s</a:t>
            </a:r>
            <a:r>
              <a:rPr lang="en-US" sz="2800" b="1" i="1" dirty="0">
                <a:solidFill>
                  <a:srgbClr val="C00000"/>
                </a:solidFill>
              </a:rPr>
              <a:t> perception of reality is distorted by his participation in structures of power. </a:t>
            </a:r>
          </a:p>
          <a:p>
            <a:r>
              <a:rPr lang="en-US" sz="2800" dirty="0"/>
              <a:t>*His identity, values, and sense of control are tied up in false and oppressive social constructs </a:t>
            </a:r>
          </a:p>
          <a:p>
            <a:r>
              <a:rPr lang="en-US" sz="2800" dirty="0"/>
              <a:t>*He has both conscious and subconscious motivations to ignore and resist challenges to his supremacy</a:t>
            </a:r>
          </a:p>
        </p:txBody>
      </p:sp>
    </p:spTree>
    <p:extLst>
      <p:ext uri="{BB962C8B-B14F-4D97-AF65-F5344CB8AC3E}">
        <p14:creationId xmlns:p14="http://schemas.microsoft.com/office/powerpoint/2010/main" val="17479783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3170099"/>
          </a:xfrm>
          <a:prstGeom prst="rect">
            <a:avLst/>
          </a:prstGeom>
          <a:noFill/>
        </p:spPr>
        <p:txBody>
          <a:bodyPr wrap="square" rtlCol="0">
            <a:spAutoFit/>
          </a:bodyPr>
          <a:lstStyle/>
          <a:p>
            <a:r>
              <a:rPr lang="en-US" sz="2800" dirty="0"/>
              <a:t>*</a:t>
            </a:r>
            <a:r>
              <a:rPr lang="en-US" sz="3200" b="1" i="1" dirty="0"/>
              <a:t>Oppressor</a:t>
            </a:r>
            <a:r>
              <a:rPr lang="en-US" sz="2800" dirty="0"/>
              <a:t> groups create the very structures they use to judge others</a:t>
            </a:r>
          </a:p>
          <a:p>
            <a:r>
              <a:rPr lang="en-US" sz="2800" dirty="0"/>
              <a:t>*They are blinded by these structures used to maintain their privilege at the expense of the oppressed. </a:t>
            </a:r>
          </a:p>
          <a:p>
            <a:r>
              <a:rPr lang="en-US" sz="2800" dirty="0"/>
              <a:t>*Whites produce and reinforce the dominate narratives in society (individualism, meritocracy) and maintain the oppressive order</a:t>
            </a:r>
          </a:p>
        </p:txBody>
      </p:sp>
    </p:spTree>
    <p:extLst>
      <p:ext uri="{BB962C8B-B14F-4D97-AF65-F5344CB8AC3E}">
        <p14:creationId xmlns:p14="http://schemas.microsoft.com/office/powerpoint/2010/main" val="3837071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FB7F8-AC90-E044-8668-A4C7F50C656F}"/>
              </a:ext>
            </a:extLst>
          </p:cNvPr>
          <p:cNvSpPr txBox="1"/>
          <p:nvPr/>
        </p:nvSpPr>
        <p:spPr>
          <a:xfrm>
            <a:off x="3732756" y="1315234"/>
            <a:ext cx="5498926" cy="584775"/>
          </a:xfrm>
          <a:prstGeom prst="rect">
            <a:avLst/>
          </a:prstGeom>
          <a:noFill/>
        </p:spPr>
        <p:txBody>
          <a:bodyPr wrap="square" rtlCol="0">
            <a:spAutoFit/>
          </a:bodyPr>
          <a:lstStyle/>
          <a:p>
            <a:r>
              <a:rPr lang="en-US" sz="3200" b="1" dirty="0"/>
              <a:t>     White Fragility</a:t>
            </a:r>
          </a:p>
        </p:txBody>
      </p:sp>
      <p:sp>
        <p:nvSpPr>
          <p:cNvPr id="3" name="TextBox 2">
            <a:extLst>
              <a:ext uri="{FF2B5EF4-FFF2-40B4-BE49-F238E27FC236}">
                <a16:creationId xmlns:a16="http://schemas.microsoft.com/office/drawing/2014/main" id="{BDC5BC06-874F-3C43-B974-E8270CFDBFE3}"/>
              </a:ext>
            </a:extLst>
          </p:cNvPr>
          <p:cNvSpPr txBox="1"/>
          <p:nvPr/>
        </p:nvSpPr>
        <p:spPr>
          <a:xfrm>
            <a:off x="1553228" y="2179529"/>
            <a:ext cx="9306838" cy="3785652"/>
          </a:xfrm>
          <a:prstGeom prst="rect">
            <a:avLst/>
          </a:prstGeom>
          <a:noFill/>
        </p:spPr>
        <p:txBody>
          <a:bodyPr wrap="square" rtlCol="0">
            <a:spAutoFit/>
          </a:bodyPr>
          <a:lstStyle/>
          <a:p>
            <a:r>
              <a:rPr lang="en-US" sz="2400" dirty="0"/>
              <a:t>“A state in which even a minimum amount of racial stress becomes intolerable, triggering a range of defensive moves.  These moves include the outward display of emotions such as anger, fear, and guilt, and behaviors such as argumentation, silence, and leaving the stress-inducing situation. These behaviors, in turn, function to reinstate white racial equilibrium. Racial stress results from an interruption to what is racially familiar.”  </a:t>
            </a:r>
            <a:r>
              <a:rPr lang="en-US" dirty="0"/>
              <a:t>(Robin </a:t>
            </a:r>
            <a:r>
              <a:rPr lang="en-US" dirty="0" err="1"/>
              <a:t>Diangelo</a:t>
            </a:r>
            <a:r>
              <a:rPr lang="en-US" dirty="0"/>
              <a:t>, White Fragility, </a:t>
            </a:r>
            <a:r>
              <a:rPr lang="en-US" i="1" dirty="0"/>
              <a:t>International Journal of Critical Pedagogy</a:t>
            </a:r>
            <a:r>
              <a:rPr lang="en-US" dirty="0"/>
              <a:t>, Vol 3 (3) (2011) pp 54-70)</a:t>
            </a:r>
          </a:p>
          <a:p>
            <a:endParaRPr lang="en-US" dirty="0"/>
          </a:p>
          <a:p>
            <a:endParaRPr lang="en-US" dirty="0"/>
          </a:p>
          <a:p>
            <a:endParaRPr lang="en-US" dirty="0"/>
          </a:p>
        </p:txBody>
      </p:sp>
    </p:spTree>
    <p:extLst>
      <p:ext uri="{BB962C8B-B14F-4D97-AF65-F5344CB8AC3E}">
        <p14:creationId xmlns:p14="http://schemas.microsoft.com/office/powerpoint/2010/main" val="131111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a:xfrm>
            <a:off x="1464105" y="804519"/>
            <a:ext cx="9603275" cy="1049235"/>
          </a:xfrm>
        </p:spPr>
        <p:txBody>
          <a:bodyPr>
            <a:normAutofit fontScale="90000"/>
          </a:bodyPr>
          <a:lstStyle/>
          <a:p>
            <a:r>
              <a:rPr lang="en-US" i="1" dirty="0"/>
              <a:t>Contemporary</a:t>
            </a:r>
            <a:r>
              <a:rPr lang="en-US" dirty="0"/>
              <a:t> critical theory – </a:t>
            </a:r>
            <a:r>
              <a:rPr lang="en-US" b="1" i="1" dirty="0">
                <a:solidFill>
                  <a:srgbClr val="C0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3600986"/>
          </a:xfrm>
          <a:prstGeom prst="rect">
            <a:avLst/>
          </a:prstGeom>
          <a:noFill/>
        </p:spPr>
        <p:txBody>
          <a:bodyPr wrap="square" rtlCol="0">
            <a:spAutoFit/>
          </a:bodyPr>
          <a:lstStyle/>
          <a:p>
            <a:r>
              <a:rPr lang="en-US" sz="2800" dirty="0"/>
              <a:t>*</a:t>
            </a:r>
            <a:r>
              <a:rPr lang="en-US" sz="3200" b="1" dirty="0"/>
              <a:t>Oppressed</a:t>
            </a:r>
            <a:r>
              <a:rPr lang="en-US" sz="2800" dirty="0"/>
              <a:t> person’s </a:t>
            </a:r>
            <a:r>
              <a:rPr lang="en-US" sz="2800" u="sng" dirty="0"/>
              <a:t>perception of reality</a:t>
            </a:r>
            <a:r>
              <a:rPr lang="en-US" sz="2800" dirty="0"/>
              <a:t> and </a:t>
            </a:r>
            <a:r>
              <a:rPr lang="en-US" sz="2800" u="sng" dirty="0"/>
              <a:t>apprehension of truth</a:t>
            </a:r>
            <a:r>
              <a:rPr lang="en-US" sz="2800" dirty="0"/>
              <a:t> is </a:t>
            </a:r>
            <a:r>
              <a:rPr lang="en-US" sz="2800" i="1" dirty="0"/>
              <a:t>enhanced by their social location</a:t>
            </a:r>
          </a:p>
          <a:p>
            <a:r>
              <a:rPr lang="en-US" sz="2800" dirty="0"/>
              <a:t>*While an oppressed person may internalize the false narrative of her oppressors… her subordinate position makes possible the creation of a </a:t>
            </a:r>
            <a:r>
              <a:rPr lang="en-US" sz="2800" dirty="0" err="1"/>
              <a:t>liberatory</a:t>
            </a:r>
            <a:r>
              <a:rPr lang="en-US" sz="2800" dirty="0"/>
              <a:t> consciousness. (allows counter-narratives that challenge the false narratives of the oppressor groups) </a:t>
            </a:r>
          </a:p>
          <a:p>
            <a:endParaRPr lang="en-US" sz="2800" dirty="0"/>
          </a:p>
        </p:txBody>
      </p:sp>
    </p:spTree>
    <p:extLst>
      <p:ext uri="{BB962C8B-B14F-4D97-AF65-F5344CB8AC3E}">
        <p14:creationId xmlns:p14="http://schemas.microsoft.com/office/powerpoint/2010/main" val="162410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C66B1-F216-8C98-9F0B-1EF0EDC1BC48}"/>
              </a:ext>
            </a:extLst>
          </p:cNvPr>
          <p:cNvSpPr txBox="1"/>
          <p:nvPr/>
        </p:nvSpPr>
        <p:spPr>
          <a:xfrm>
            <a:off x="1961534" y="1887794"/>
            <a:ext cx="8952271" cy="2862322"/>
          </a:xfrm>
          <a:prstGeom prst="rect">
            <a:avLst/>
          </a:prstGeom>
          <a:noFill/>
        </p:spPr>
        <p:txBody>
          <a:bodyPr wrap="square" rtlCol="0">
            <a:spAutoFit/>
          </a:bodyPr>
          <a:lstStyle/>
          <a:p>
            <a:r>
              <a:rPr lang="en-US" sz="3600" dirty="0"/>
              <a:t>If we want to engage people with the message of the gospel, </a:t>
            </a:r>
            <a:r>
              <a:rPr lang="en-US" sz="3600" i="1" dirty="0">
                <a:solidFill>
                  <a:srgbClr val="C00000"/>
                </a:solidFill>
              </a:rPr>
              <a:t>we need to understand the ideas and worldviews our culture is embracing </a:t>
            </a:r>
            <a:r>
              <a:rPr lang="en-US" sz="3600" dirty="0"/>
              <a:t>and show where they are inadequate so that </a:t>
            </a:r>
            <a:r>
              <a:rPr lang="en-US" sz="3600" b="1" i="1" dirty="0"/>
              <a:t>we can point people to the truth found in Jesus.</a:t>
            </a:r>
          </a:p>
        </p:txBody>
      </p:sp>
    </p:spTree>
    <p:extLst>
      <p:ext uri="{BB962C8B-B14F-4D97-AF65-F5344CB8AC3E}">
        <p14:creationId xmlns:p14="http://schemas.microsoft.com/office/powerpoint/2010/main" val="3860443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9821846" cy="3170099"/>
          </a:xfrm>
          <a:prstGeom prst="rect">
            <a:avLst/>
          </a:prstGeom>
          <a:noFill/>
        </p:spPr>
        <p:txBody>
          <a:bodyPr wrap="square" rtlCol="0">
            <a:spAutoFit/>
          </a:bodyPr>
          <a:lstStyle/>
          <a:p>
            <a:r>
              <a:rPr lang="en-US" sz="2800" dirty="0"/>
              <a:t>*</a:t>
            </a:r>
            <a:r>
              <a:rPr lang="en-US" sz="3200" b="1" dirty="0"/>
              <a:t>Oppressed</a:t>
            </a:r>
            <a:r>
              <a:rPr lang="en-US" sz="2800" dirty="0"/>
              <a:t> groups </a:t>
            </a:r>
            <a:r>
              <a:rPr lang="en-US" sz="2800" i="1" u="sng" dirty="0"/>
              <a:t>have an advantage understanding reality</a:t>
            </a:r>
          </a:p>
          <a:p>
            <a:r>
              <a:rPr lang="en-US" sz="2800" dirty="0"/>
              <a:t>*They can “read the world” better … and their “lived experience” of oppression gives them special access to truths that are generally concealed from the dominant groups.</a:t>
            </a:r>
          </a:p>
          <a:p>
            <a:r>
              <a:rPr lang="en-US" sz="2800" dirty="0"/>
              <a:t>*It is only the oppressed who by freeing themselves can free their oppressors. </a:t>
            </a:r>
          </a:p>
          <a:p>
            <a:r>
              <a:rPr lang="en-US" sz="2800" dirty="0"/>
              <a:t>*The oppressive class cannot free themselves or others. </a:t>
            </a:r>
          </a:p>
        </p:txBody>
      </p:sp>
    </p:spTree>
    <p:extLst>
      <p:ext uri="{BB962C8B-B14F-4D97-AF65-F5344CB8AC3E}">
        <p14:creationId xmlns:p14="http://schemas.microsoft.com/office/powerpoint/2010/main" val="23478151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access to truth … The oppressed</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9258174" cy="2677656"/>
          </a:xfrm>
          <a:prstGeom prst="rect">
            <a:avLst/>
          </a:prstGeom>
          <a:noFill/>
        </p:spPr>
        <p:txBody>
          <a:bodyPr wrap="square" rtlCol="0">
            <a:spAutoFit/>
          </a:bodyPr>
          <a:lstStyle/>
          <a:p>
            <a:r>
              <a:rPr lang="en-US" sz="2800" dirty="0"/>
              <a:t>*Advantage is multiplied by intersectionality</a:t>
            </a:r>
          </a:p>
          <a:p>
            <a:r>
              <a:rPr lang="en-US" sz="2800" dirty="0"/>
              <a:t>(person lives at the intersection of multiple oppressed groups)</a:t>
            </a:r>
          </a:p>
          <a:p>
            <a:r>
              <a:rPr lang="en-US" sz="2800" dirty="0"/>
              <a:t>*Same way a woman has access to truths unavailable to a man…. So does a disabled person compared to able bodied… AND … so does a disabled woman compared to an abled body woman or disabled man. </a:t>
            </a:r>
          </a:p>
        </p:txBody>
      </p:sp>
    </p:spTree>
    <p:extLst>
      <p:ext uri="{BB962C8B-B14F-4D97-AF65-F5344CB8AC3E}">
        <p14:creationId xmlns:p14="http://schemas.microsoft.com/office/powerpoint/2010/main" val="1371108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3539430"/>
          </a:xfrm>
          <a:prstGeom prst="rect">
            <a:avLst/>
          </a:prstGeom>
          <a:noFill/>
        </p:spPr>
        <p:txBody>
          <a:bodyPr wrap="square" rtlCol="0">
            <a:spAutoFit/>
          </a:bodyPr>
          <a:lstStyle/>
          <a:p>
            <a:r>
              <a:rPr lang="en-US" sz="2800" b="1" i="1" dirty="0">
                <a:solidFill>
                  <a:srgbClr val="C00000"/>
                </a:solidFill>
              </a:rPr>
              <a:t>2. Members of dominant groups need to defer to the claims of subordinate groups. </a:t>
            </a:r>
          </a:p>
          <a:p>
            <a:r>
              <a:rPr lang="en-US" sz="2800" dirty="0"/>
              <a:t>*</a:t>
            </a:r>
            <a:r>
              <a:rPr lang="en-US" sz="2800" b="1" dirty="0"/>
              <a:t>Demands for “objective evidence” and a desire to engage in “rational dialogue” are seen as invalidating the oppressed person’s lived experience</a:t>
            </a:r>
          </a:p>
          <a:p>
            <a:r>
              <a:rPr lang="en-US" sz="2800" dirty="0"/>
              <a:t>*An oppressed person doesn’t need evidence or arguments to obtain knowledge about oppression.. They live it every day. </a:t>
            </a:r>
          </a:p>
        </p:txBody>
      </p:sp>
    </p:spTree>
    <p:extLst>
      <p:ext uri="{BB962C8B-B14F-4D97-AF65-F5344CB8AC3E}">
        <p14:creationId xmlns:p14="http://schemas.microsoft.com/office/powerpoint/2010/main" val="14455894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2673-0404-E445-B248-BDB63F3E13AE}"/>
              </a:ext>
            </a:extLst>
          </p:cNvPr>
          <p:cNvSpPr>
            <a:spLocks noGrp="1"/>
          </p:cNvSpPr>
          <p:nvPr>
            <p:ph type="title"/>
          </p:nvPr>
        </p:nvSpPr>
        <p:spPr/>
        <p:txBody>
          <a:bodyPr/>
          <a:lstStyle/>
          <a:p>
            <a:r>
              <a:rPr lang="en-US" i="1" dirty="0"/>
              <a:t>Contemporary</a:t>
            </a:r>
            <a:r>
              <a:rPr lang="en-US" dirty="0"/>
              <a:t> critical theory – </a:t>
            </a:r>
            <a:r>
              <a:rPr lang="en-US" b="1" i="1" dirty="0">
                <a:solidFill>
                  <a:srgbClr val="C00000"/>
                </a:solidFill>
              </a:rPr>
              <a:t>access to truth</a:t>
            </a:r>
          </a:p>
        </p:txBody>
      </p:sp>
      <p:sp>
        <p:nvSpPr>
          <p:cNvPr id="3" name="Content Placeholder 2">
            <a:extLst>
              <a:ext uri="{FF2B5EF4-FFF2-40B4-BE49-F238E27FC236}">
                <a16:creationId xmlns:a16="http://schemas.microsoft.com/office/drawing/2014/main" id="{4138C731-DA99-864C-AF65-F371A167E7EB}"/>
              </a:ext>
            </a:extLst>
          </p:cNvPr>
          <p:cNvSpPr>
            <a:spLocks noGrp="1"/>
          </p:cNvSpPr>
          <p:nvPr>
            <p:ph idx="1"/>
          </p:nvPr>
        </p:nvSpPr>
        <p:spPr/>
        <p:txBody>
          <a:bodyPr>
            <a:normAutofit/>
          </a:bodyPr>
          <a:lstStyle/>
          <a:p>
            <a:pPr marL="0" indent="0">
              <a:buNone/>
            </a:pPr>
            <a:endParaRPr lang="en-US" sz="2800" dirty="0"/>
          </a:p>
          <a:p>
            <a:endParaRPr lang="en-US" sz="2800" dirty="0"/>
          </a:p>
        </p:txBody>
      </p:sp>
      <p:sp>
        <p:nvSpPr>
          <p:cNvPr id="5" name="TextBox 4">
            <a:extLst>
              <a:ext uri="{FF2B5EF4-FFF2-40B4-BE49-F238E27FC236}">
                <a16:creationId xmlns:a16="http://schemas.microsoft.com/office/drawing/2014/main" id="{27FD769E-D0BB-D14D-B6B7-0308CEBCEF54}"/>
              </a:ext>
            </a:extLst>
          </p:cNvPr>
          <p:cNvSpPr txBox="1"/>
          <p:nvPr/>
        </p:nvSpPr>
        <p:spPr>
          <a:xfrm>
            <a:off x="1451579" y="2442575"/>
            <a:ext cx="8995128" cy="1815882"/>
          </a:xfrm>
          <a:prstGeom prst="rect">
            <a:avLst/>
          </a:prstGeom>
          <a:noFill/>
        </p:spPr>
        <p:txBody>
          <a:bodyPr wrap="square" rtlCol="0">
            <a:spAutoFit/>
          </a:bodyPr>
          <a:lstStyle/>
          <a:p>
            <a:r>
              <a:rPr lang="en-US" sz="2800" i="1" dirty="0"/>
              <a:t>*Objective evidence and reason are Western constructs and masculine way of thinking</a:t>
            </a:r>
          </a:p>
          <a:p>
            <a:r>
              <a:rPr lang="en-US" sz="2800" i="1" dirty="0"/>
              <a:t>*CCT uses “lived experience”</a:t>
            </a:r>
          </a:p>
          <a:p>
            <a:r>
              <a:rPr lang="en-US" sz="2800" dirty="0"/>
              <a:t> </a:t>
            </a:r>
          </a:p>
        </p:txBody>
      </p:sp>
    </p:spTree>
    <p:extLst>
      <p:ext uri="{BB962C8B-B14F-4D97-AF65-F5344CB8AC3E}">
        <p14:creationId xmlns:p14="http://schemas.microsoft.com/office/powerpoint/2010/main" val="4220905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EE6803-6148-1B44-9899-45D1A82F7EC7}"/>
              </a:ext>
            </a:extLst>
          </p:cNvPr>
          <p:cNvPicPr>
            <a:picLocks noChangeAspect="1"/>
          </p:cNvPicPr>
          <p:nvPr/>
        </p:nvPicPr>
        <p:blipFill>
          <a:blip r:embed="rId2"/>
          <a:stretch>
            <a:fillRect/>
          </a:stretch>
        </p:blipFill>
        <p:spPr>
          <a:xfrm>
            <a:off x="0" y="66358"/>
            <a:ext cx="12192000" cy="6791642"/>
          </a:xfrm>
          <a:prstGeom prst="rect">
            <a:avLst/>
          </a:prstGeom>
        </p:spPr>
      </p:pic>
      <p:sp>
        <p:nvSpPr>
          <p:cNvPr id="3" name="TextBox 2">
            <a:extLst>
              <a:ext uri="{FF2B5EF4-FFF2-40B4-BE49-F238E27FC236}">
                <a16:creationId xmlns:a16="http://schemas.microsoft.com/office/drawing/2014/main" id="{7005DA49-13E5-544E-9B35-B18BC17BEDCD}"/>
              </a:ext>
            </a:extLst>
          </p:cNvPr>
          <p:cNvSpPr txBox="1"/>
          <p:nvPr/>
        </p:nvSpPr>
        <p:spPr>
          <a:xfrm>
            <a:off x="125260" y="901874"/>
            <a:ext cx="2066795" cy="1815882"/>
          </a:xfrm>
          <a:prstGeom prst="rect">
            <a:avLst/>
          </a:prstGeom>
          <a:noFill/>
        </p:spPr>
        <p:txBody>
          <a:bodyPr wrap="square" rtlCol="0">
            <a:spAutoFit/>
          </a:bodyPr>
          <a:lstStyle/>
          <a:p>
            <a:r>
              <a:rPr lang="en-US" sz="2800" b="1" dirty="0"/>
              <a:t>“Let’s  discuss the objective evidence”</a:t>
            </a:r>
          </a:p>
        </p:txBody>
      </p:sp>
      <p:sp>
        <p:nvSpPr>
          <p:cNvPr id="4" name="TextBox 3">
            <a:extLst>
              <a:ext uri="{FF2B5EF4-FFF2-40B4-BE49-F238E27FC236}">
                <a16:creationId xmlns:a16="http://schemas.microsoft.com/office/drawing/2014/main" id="{8F0FBD27-75B3-F74E-8C70-D143D93CC26B}"/>
              </a:ext>
            </a:extLst>
          </p:cNvPr>
          <p:cNvSpPr txBox="1"/>
          <p:nvPr/>
        </p:nvSpPr>
        <p:spPr>
          <a:xfrm>
            <a:off x="9682619" y="826718"/>
            <a:ext cx="2634641" cy="954107"/>
          </a:xfrm>
          <a:prstGeom prst="rect">
            <a:avLst/>
          </a:prstGeom>
          <a:noFill/>
        </p:spPr>
        <p:txBody>
          <a:bodyPr wrap="square" rtlCol="0">
            <a:spAutoFit/>
          </a:bodyPr>
          <a:lstStyle/>
          <a:p>
            <a:r>
              <a:rPr lang="en-US" sz="2800" b="1" dirty="0"/>
              <a:t>“I live the evidence” </a:t>
            </a:r>
          </a:p>
        </p:txBody>
      </p:sp>
      <p:sp>
        <p:nvSpPr>
          <p:cNvPr id="5" name="TextBox 4">
            <a:extLst>
              <a:ext uri="{FF2B5EF4-FFF2-40B4-BE49-F238E27FC236}">
                <a16:creationId xmlns:a16="http://schemas.microsoft.com/office/drawing/2014/main" id="{EC7A13F7-5248-DA45-8034-F5C6526A72A5}"/>
              </a:ext>
            </a:extLst>
          </p:cNvPr>
          <p:cNvSpPr txBox="1"/>
          <p:nvPr/>
        </p:nvSpPr>
        <p:spPr>
          <a:xfrm>
            <a:off x="2580362" y="237995"/>
            <a:ext cx="2054268" cy="369332"/>
          </a:xfrm>
          <a:prstGeom prst="rect">
            <a:avLst/>
          </a:prstGeom>
          <a:noFill/>
        </p:spPr>
        <p:txBody>
          <a:bodyPr wrap="square" rtlCol="0">
            <a:spAutoFit/>
          </a:bodyPr>
          <a:lstStyle/>
          <a:p>
            <a:r>
              <a:rPr lang="en-US" b="1" dirty="0"/>
              <a:t>     Oppressor</a:t>
            </a:r>
          </a:p>
        </p:txBody>
      </p:sp>
      <p:sp>
        <p:nvSpPr>
          <p:cNvPr id="8" name="TextBox 7">
            <a:extLst>
              <a:ext uri="{FF2B5EF4-FFF2-40B4-BE49-F238E27FC236}">
                <a16:creationId xmlns:a16="http://schemas.microsoft.com/office/drawing/2014/main" id="{E4B44BFA-3073-AF47-AE43-3F23AE885875}"/>
              </a:ext>
            </a:extLst>
          </p:cNvPr>
          <p:cNvSpPr txBox="1"/>
          <p:nvPr/>
        </p:nvSpPr>
        <p:spPr>
          <a:xfrm>
            <a:off x="7741085" y="237995"/>
            <a:ext cx="1941534" cy="369332"/>
          </a:xfrm>
          <a:prstGeom prst="rect">
            <a:avLst/>
          </a:prstGeom>
          <a:noFill/>
        </p:spPr>
        <p:txBody>
          <a:bodyPr wrap="square" rtlCol="0">
            <a:spAutoFit/>
          </a:bodyPr>
          <a:lstStyle/>
          <a:p>
            <a:r>
              <a:rPr lang="en-US" b="1" dirty="0"/>
              <a:t>Oppressed</a:t>
            </a:r>
          </a:p>
        </p:txBody>
      </p:sp>
    </p:spTree>
    <p:extLst>
      <p:ext uri="{BB962C8B-B14F-4D97-AF65-F5344CB8AC3E}">
        <p14:creationId xmlns:p14="http://schemas.microsoft.com/office/powerpoint/2010/main" val="2937342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693096" cy="2215991"/>
          </a:xfrm>
          <a:prstGeom prst="rect">
            <a:avLst/>
          </a:prstGeom>
          <a:noFill/>
        </p:spPr>
        <p:txBody>
          <a:bodyPr wrap="square" rtlCol="0">
            <a:spAutoFit/>
          </a:bodyPr>
          <a:lstStyle/>
          <a:p>
            <a:r>
              <a:rPr lang="en-US" sz="2400" b="1" dirty="0"/>
              <a:t>Identity</a:t>
            </a:r>
          </a:p>
          <a:p>
            <a:endParaRPr lang="en-US" sz="2400" b="1" dirty="0"/>
          </a:p>
          <a:p>
            <a:r>
              <a:rPr lang="en-US" sz="2400" b="1" dirty="0"/>
              <a:t>Liberation</a:t>
            </a:r>
          </a:p>
          <a:p>
            <a:endParaRPr lang="en-US" sz="2400" b="1" dirty="0"/>
          </a:p>
          <a:p>
            <a:r>
              <a:rPr lang="en-US" sz="2400" b="1" dirty="0"/>
              <a:t>Truth </a:t>
            </a:r>
          </a:p>
          <a:p>
            <a:endParaRPr lang="en-US" dirty="0"/>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1938992"/>
          </a:xfrm>
          <a:prstGeom prst="rect">
            <a:avLst/>
          </a:prstGeom>
          <a:noFill/>
        </p:spPr>
        <p:txBody>
          <a:bodyPr wrap="square" rtlCol="0">
            <a:spAutoFit/>
          </a:bodyPr>
          <a:lstStyle/>
          <a:p>
            <a:r>
              <a:rPr lang="en-US" sz="2400" dirty="0"/>
              <a:t>Through Christ</a:t>
            </a:r>
          </a:p>
          <a:p>
            <a:endParaRPr lang="en-US" sz="2400" dirty="0"/>
          </a:p>
          <a:p>
            <a:r>
              <a:rPr lang="en-US" sz="2400" dirty="0"/>
              <a:t>Through Christ</a:t>
            </a:r>
          </a:p>
          <a:p>
            <a:endParaRPr lang="en-US" sz="2400" dirty="0"/>
          </a:p>
          <a:p>
            <a:r>
              <a:rPr lang="en-US" sz="2400" dirty="0"/>
              <a:t>Through Christ</a:t>
            </a:r>
            <a:endParaRPr lang="en-US" dirty="0"/>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2954655"/>
          </a:xfrm>
          <a:prstGeom prst="rect">
            <a:avLst/>
          </a:prstGeom>
          <a:noFill/>
        </p:spPr>
        <p:txBody>
          <a:bodyPr wrap="square" rtlCol="0">
            <a:spAutoFit/>
          </a:bodyPr>
          <a:lstStyle/>
          <a:p>
            <a:r>
              <a:rPr lang="en-US" sz="2400" dirty="0"/>
              <a:t>Members of various groups</a:t>
            </a:r>
          </a:p>
          <a:p>
            <a:endParaRPr lang="en-US" sz="2400" dirty="0"/>
          </a:p>
          <a:p>
            <a:r>
              <a:rPr lang="en-US" sz="2400" dirty="0"/>
              <a:t>Social Justice</a:t>
            </a:r>
          </a:p>
          <a:p>
            <a:endParaRPr lang="en-US" sz="2400" dirty="0"/>
          </a:p>
          <a:p>
            <a:r>
              <a:rPr lang="en-US" sz="2400" b="1" dirty="0"/>
              <a:t>Lived experience</a:t>
            </a:r>
          </a:p>
          <a:p>
            <a:endParaRPr lang="en-US" sz="2400" dirty="0"/>
          </a:p>
          <a:p>
            <a:endParaRPr lang="en-US" sz="2400" dirty="0"/>
          </a:p>
          <a:p>
            <a:endParaRPr lang="en-US" dirty="0"/>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369332"/>
          </a:xfrm>
          <a:prstGeom prst="rect">
            <a:avLst/>
          </a:prstGeom>
          <a:noFill/>
        </p:spPr>
        <p:txBody>
          <a:bodyPr wrap="square" rtlCol="0">
            <a:spAutoFit/>
          </a:bodyPr>
          <a:lstStyle/>
          <a:p>
            <a:r>
              <a:rPr lang="en-US" b="1" dirty="0"/>
              <a:t>   </a:t>
            </a:r>
            <a:r>
              <a:rPr lang="en-US"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2354893" cy="369332"/>
          </a:xfrm>
          <a:prstGeom prst="rect">
            <a:avLst/>
          </a:prstGeom>
          <a:noFill/>
        </p:spPr>
        <p:txBody>
          <a:bodyPr wrap="square" rtlCol="0">
            <a:spAutoFit/>
          </a:bodyPr>
          <a:lstStyle/>
          <a:p>
            <a:r>
              <a:rPr lang="en-US" b="1" dirty="0"/>
              <a:t>   </a:t>
            </a:r>
            <a:r>
              <a:rPr lang="en-US" b="1" u="sng" dirty="0"/>
              <a:t>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Comparison</a:t>
            </a:r>
          </a:p>
        </p:txBody>
      </p:sp>
    </p:spTree>
    <p:extLst>
      <p:ext uri="{BB962C8B-B14F-4D97-AF65-F5344CB8AC3E}">
        <p14:creationId xmlns:p14="http://schemas.microsoft.com/office/powerpoint/2010/main" val="5175494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C387F-6868-C847-8BB4-2A7A9FD407AC}"/>
              </a:ext>
            </a:extLst>
          </p:cNvPr>
          <p:cNvSpPr txBox="1"/>
          <p:nvPr/>
        </p:nvSpPr>
        <p:spPr>
          <a:xfrm>
            <a:off x="1691014" y="2116899"/>
            <a:ext cx="2868460" cy="2862322"/>
          </a:xfrm>
          <a:prstGeom prst="rect">
            <a:avLst/>
          </a:prstGeom>
          <a:noFill/>
        </p:spPr>
        <p:txBody>
          <a:bodyPr wrap="square" rtlCol="0">
            <a:spAutoFit/>
          </a:bodyPr>
          <a:lstStyle/>
          <a:p>
            <a:r>
              <a:rPr lang="en-US" sz="2000" b="1" dirty="0"/>
              <a:t>Who are we?</a:t>
            </a:r>
          </a:p>
          <a:p>
            <a:endParaRPr lang="en-US" sz="2000" dirty="0"/>
          </a:p>
          <a:p>
            <a:r>
              <a:rPr lang="en-US" sz="2000" b="1" dirty="0"/>
              <a:t>What is our problem?</a:t>
            </a:r>
          </a:p>
          <a:p>
            <a:endParaRPr lang="en-US" sz="2000" dirty="0"/>
          </a:p>
          <a:p>
            <a:r>
              <a:rPr lang="en-US" sz="2000" b="1" dirty="0"/>
              <a:t>What is the solution?</a:t>
            </a:r>
          </a:p>
          <a:p>
            <a:endParaRPr lang="en-US" sz="2000" dirty="0"/>
          </a:p>
          <a:p>
            <a:r>
              <a:rPr lang="en-US" sz="2000" b="1" dirty="0"/>
              <a:t>What is our duty? </a:t>
            </a:r>
          </a:p>
          <a:p>
            <a:endParaRPr lang="en-US" sz="2000" dirty="0"/>
          </a:p>
          <a:p>
            <a:r>
              <a:rPr lang="en-US" sz="2000" b="1" dirty="0"/>
              <a:t>What is our purpose? </a:t>
            </a:r>
          </a:p>
        </p:txBody>
      </p:sp>
      <p:sp>
        <p:nvSpPr>
          <p:cNvPr id="3" name="TextBox 2">
            <a:extLst>
              <a:ext uri="{FF2B5EF4-FFF2-40B4-BE49-F238E27FC236}">
                <a16:creationId xmlns:a16="http://schemas.microsoft.com/office/drawing/2014/main" id="{2DC1BE42-F551-424B-85A8-B6A908D50037}"/>
              </a:ext>
            </a:extLst>
          </p:cNvPr>
          <p:cNvSpPr txBox="1"/>
          <p:nvPr/>
        </p:nvSpPr>
        <p:spPr>
          <a:xfrm>
            <a:off x="4672208" y="2116899"/>
            <a:ext cx="2417524" cy="2862322"/>
          </a:xfrm>
          <a:prstGeom prst="rect">
            <a:avLst/>
          </a:prstGeom>
          <a:noFill/>
        </p:spPr>
        <p:txBody>
          <a:bodyPr wrap="square" rtlCol="0">
            <a:spAutoFit/>
          </a:bodyPr>
          <a:lstStyle/>
          <a:p>
            <a:r>
              <a:rPr lang="en-US" sz="2000" dirty="0"/>
              <a:t>God’s creatures</a:t>
            </a:r>
          </a:p>
          <a:p>
            <a:endParaRPr lang="en-US" sz="2000" dirty="0"/>
          </a:p>
          <a:p>
            <a:r>
              <a:rPr lang="en-US" sz="2000" dirty="0"/>
              <a:t>Sin</a:t>
            </a:r>
          </a:p>
          <a:p>
            <a:endParaRPr lang="en-US" sz="2000" dirty="0"/>
          </a:p>
          <a:p>
            <a:r>
              <a:rPr lang="en-US" sz="2000" dirty="0"/>
              <a:t>Jesus</a:t>
            </a:r>
          </a:p>
          <a:p>
            <a:endParaRPr lang="en-US" sz="2000" dirty="0"/>
          </a:p>
          <a:p>
            <a:r>
              <a:rPr lang="en-US" sz="2000" dirty="0"/>
              <a:t>Loving God</a:t>
            </a:r>
          </a:p>
          <a:p>
            <a:endParaRPr lang="en-US" sz="2000" dirty="0"/>
          </a:p>
          <a:p>
            <a:r>
              <a:rPr lang="en-US" sz="2000" dirty="0"/>
              <a:t>Glorifying God</a:t>
            </a:r>
          </a:p>
        </p:txBody>
      </p:sp>
      <p:sp>
        <p:nvSpPr>
          <p:cNvPr id="4" name="TextBox 3">
            <a:extLst>
              <a:ext uri="{FF2B5EF4-FFF2-40B4-BE49-F238E27FC236}">
                <a16:creationId xmlns:a16="http://schemas.microsoft.com/office/drawing/2014/main" id="{DC867E7F-55CC-1949-A51F-8E613FD4890B}"/>
              </a:ext>
            </a:extLst>
          </p:cNvPr>
          <p:cNvSpPr txBox="1"/>
          <p:nvPr/>
        </p:nvSpPr>
        <p:spPr>
          <a:xfrm>
            <a:off x="7202466" y="2116899"/>
            <a:ext cx="3682652" cy="2862322"/>
          </a:xfrm>
          <a:prstGeom prst="rect">
            <a:avLst/>
          </a:prstGeom>
          <a:noFill/>
        </p:spPr>
        <p:txBody>
          <a:bodyPr wrap="square" rtlCol="0">
            <a:spAutoFit/>
          </a:bodyPr>
          <a:lstStyle/>
          <a:p>
            <a:r>
              <a:rPr lang="en-US" sz="2000" dirty="0"/>
              <a:t>Members of various groups</a:t>
            </a:r>
          </a:p>
          <a:p>
            <a:endParaRPr lang="en-US" sz="2000" dirty="0"/>
          </a:p>
          <a:p>
            <a:r>
              <a:rPr lang="en-US" sz="2000" dirty="0"/>
              <a:t>Oppression</a:t>
            </a:r>
          </a:p>
          <a:p>
            <a:endParaRPr lang="en-US" sz="2000" dirty="0"/>
          </a:p>
          <a:p>
            <a:r>
              <a:rPr lang="en-US" sz="2000" dirty="0"/>
              <a:t>Liberation</a:t>
            </a:r>
          </a:p>
          <a:p>
            <a:endParaRPr lang="en-US" sz="2000" dirty="0"/>
          </a:p>
          <a:p>
            <a:r>
              <a:rPr lang="en-US" sz="2000" dirty="0"/>
              <a:t>Liberating the oppressed</a:t>
            </a:r>
          </a:p>
          <a:p>
            <a:endParaRPr lang="en-US" sz="2000" dirty="0"/>
          </a:p>
          <a:p>
            <a:r>
              <a:rPr lang="en-US" sz="2000" dirty="0"/>
              <a:t>Working for liberation </a:t>
            </a:r>
          </a:p>
        </p:txBody>
      </p:sp>
      <p:sp>
        <p:nvSpPr>
          <p:cNvPr id="8" name="TextBox 7">
            <a:extLst>
              <a:ext uri="{FF2B5EF4-FFF2-40B4-BE49-F238E27FC236}">
                <a16:creationId xmlns:a16="http://schemas.microsoft.com/office/drawing/2014/main" id="{B237B9E8-0EEC-BB4C-AF2F-54045D4F85FA}"/>
              </a:ext>
            </a:extLst>
          </p:cNvPr>
          <p:cNvSpPr txBox="1"/>
          <p:nvPr/>
        </p:nvSpPr>
        <p:spPr>
          <a:xfrm>
            <a:off x="4672208" y="1390389"/>
            <a:ext cx="1791222" cy="369332"/>
          </a:xfrm>
          <a:prstGeom prst="rect">
            <a:avLst/>
          </a:prstGeom>
          <a:noFill/>
        </p:spPr>
        <p:txBody>
          <a:bodyPr wrap="square" rtlCol="0">
            <a:spAutoFit/>
          </a:bodyPr>
          <a:lstStyle/>
          <a:p>
            <a:r>
              <a:rPr lang="en-US" b="1" dirty="0"/>
              <a:t>   </a:t>
            </a:r>
            <a:r>
              <a:rPr lang="en-US" b="1" u="sng" dirty="0"/>
              <a:t>Christianity</a:t>
            </a:r>
          </a:p>
        </p:txBody>
      </p:sp>
      <p:sp>
        <p:nvSpPr>
          <p:cNvPr id="9" name="TextBox 8">
            <a:extLst>
              <a:ext uri="{FF2B5EF4-FFF2-40B4-BE49-F238E27FC236}">
                <a16:creationId xmlns:a16="http://schemas.microsoft.com/office/drawing/2014/main" id="{823D7E22-3C1F-584B-B6FE-92C773A98E00}"/>
              </a:ext>
            </a:extLst>
          </p:cNvPr>
          <p:cNvSpPr txBox="1"/>
          <p:nvPr/>
        </p:nvSpPr>
        <p:spPr>
          <a:xfrm>
            <a:off x="7202466" y="1390389"/>
            <a:ext cx="3173434" cy="369332"/>
          </a:xfrm>
          <a:prstGeom prst="rect">
            <a:avLst/>
          </a:prstGeom>
          <a:noFill/>
        </p:spPr>
        <p:txBody>
          <a:bodyPr wrap="square" rtlCol="0">
            <a:spAutoFit/>
          </a:bodyPr>
          <a:lstStyle/>
          <a:p>
            <a:r>
              <a:rPr lang="en-US" b="1" dirty="0"/>
              <a:t>   </a:t>
            </a:r>
            <a:r>
              <a:rPr lang="en-US" b="1" u="sng" dirty="0"/>
              <a:t>Contemporary Critical Theory</a:t>
            </a:r>
          </a:p>
        </p:txBody>
      </p:sp>
      <p:sp>
        <p:nvSpPr>
          <p:cNvPr id="10" name="TextBox 9">
            <a:extLst>
              <a:ext uri="{FF2B5EF4-FFF2-40B4-BE49-F238E27FC236}">
                <a16:creationId xmlns:a16="http://schemas.microsoft.com/office/drawing/2014/main" id="{61DE5C70-52F6-134E-BF57-2C2954E3EBD9}"/>
              </a:ext>
            </a:extLst>
          </p:cNvPr>
          <p:cNvSpPr txBox="1"/>
          <p:nvPr/>
        </p:nvSpPr>
        <p:spPr>
          <a:xfrm>
            <a:off x="1878904" y="438411"/>
            <a:ext cx="4584526" cy="523220"/>
          </a:xfrm>
          <a:prstGeom prst="rect">
            <a:avLst/>
          </a:prstGeom>
          <a:noFill/>
        </p:spPr>
        <p:txBody>
          <a:bodyPr wrap="square" rtlCol="0">
            <a:spAutoFit/>
          </a:bodyPr>
          <a:lstStyle/>
          <a:p>
            <a:r>
              <a:rPr lang="en-US" sz="2800" b="1" dirty="0">
                <a:solidFill>
                  <a:srgbClr val="FF0000"/>
                </a:solidFill>
              </a:rPr>
              <a:t>Worldview Questions</a:t>
            </a:r>
          </a:p>
        </p:txBody>
      </p:sp>
    </p:spTree>
    <p:extLst>
      <p:ext uri="{BB962C8B-B14F-4D97-AF65-F5344CB8AC3E}">
        <p14:creationId xmlns:p14="http://schemas.microsoft.com/office/powerpoint/2010/main" val="36051771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FB7F8-AC90-E044-8668-A4C7F50C656F}"/>
              </a:ext>
            </a:extLst>
          </p:cNvPr>
          <p:cNvSpPr txBox="1"/>
          <p:nvPr/>
        </p:nvSpPr>
        <p:spPr>
          <a:xfrm>
            <a:off x="3111500" y="1315234"/>
            <a:ext cx="6388100" cy="584775"/>
          </a:xfrm>
          <a:prstGeom prst="rect">
            <a:avLst/>
          </a:prstGeom>
          <a:noFill/>
        </p:spPr>
        <p:txBody>
          <a:bodyPr wrap="square" rtlCol="0">
            <a:spAutoFit/>
          </a:bodyPr>
          <a:lstStyle/>
          <a:p>
            <a:r>
              <a:rPr lang="en-US" sz="3200" b="1" dirty="0"/>
              <a:t>  Wokeness  </a:t>
            </a:r>
            <a:r>
              <a:rPr lang="en-US" sz="1600" b="1" dirty="0"/>
              <a:t>(WOKE CULTURE, WOKE POLITICS, WOKE LEFT)</a:t>
            </a:r>
          </a:p>
        </p:txBody>
      </p:sp>
      <p:sp>
        <p:nvSpPr>
          <p:cNvPr id="3" name="TextBox 2">
            <a:extLst>
              <a:ext uri="{FF2B5EF4-FFF2-40B4-BE49-F238E27FC236}">
                <a16:creationId xmlns:a16="http://schemas.microsoft.com/office/drawing/2014/main" id="{BDC5BC06-874F-3C43-B974-E8270CFDBFE3}"/>
              </a:ext>
            </a:extLst>
          </p:cNvPr>
          <p:cNvSpPr txBox="1"/>
          <p:nvPr/>
        </p:nvSpPr>
        <p:spPr>
          <a:xfrm>
            <a:off x="1503124" y="2217107"/>
            <a:ext cx="9632514" cy="3539430"/>
          </a:xfrm>
          <a:prstGeom prst="rect">
            <a:avLst/>
          </a:prstGeom>
          <a:noFill/>
        </p:spPr>
        <p:txBody>
          <a:bodyPr wrap="square" rtlCol="0">
            <a:spAutoFit/>
          </a:bodyPr>
          <a:lstStyle/>
          <a:p>
            <a:r>
              <a:rPr lang="en-US" sz="2800" dirty="0"/>
              <a:t>*Symbolizes perceived awareness of social issues and movement. *Associated with left-wing politics, social justice activism and socially liberal causes such as anti-racism, LGBTQ rights, feminism, and environmentalism</a:t>
            </a:r>
          </a:p>
          <a:p>
            <a:r>
              <a:rPr lang="en-US" sz="2800" dirty="0"/>
              <a:t>*People today who identify as </a:t>
            </a:r>
            <a:r>
              <a:rPr lang="en-US" sz="2800" i="1" dirty="0"/>
              <a:t>woke</a:t>
            </a:r>
            <a:r>
              <a:rPr lang="en-US" sz="2800" dirty="0"/>
              <a:t> see themselves as having been awakened to </a:t>
            </a:r>
            <a:r>
              <a:rPr lang="en-US" sz="2800" dirty="0">
                <a:solidFill>
                  <a:srgbClr val="C00000"/>
                </a:solidFill>
              </a:rPr>
              <a:t>a </a:t>
            </a:r>
            <a:r>
              <a:rPr lang="en-US" sz="2800" i="1" u="sng" dirty="0">
                <a:solidFill>
                  <a:srgbClr val="C00000"/>
                </a:solidFill>
              </a:rPr>
              <a:t>new set of ideas, value systems, and knowledge</a:t>
            </a:r>
            <a:r>
              <a:rPr lang="en-US" sz="2800" dirty="0">
                <a:solidFill>
                  <a:srgbClr val="C00000"/>
                </a:solidFill>
              </a:rPr>
              <a:t>. </a:t>
            </a:r>
            <a:endParaRPr lang="en-US" sz="2800" b="1" u="sng" dirty="0">
              <a:solidFill>
                <a:srgbClr val="C00000"/>
              </a:solidFill>
              <a:latin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0888224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FB7F8-AC90-E044-8668-A4C7F50C656F}"/>
              </a:ext>
            </a:extLst>
          </p:cNvPr>
          <p:cNvSpPr txBox="1"/>
          <p:nvPr/>
        </p:nvSpPr>
        <p:spPr>
          <a:xfrm>
            <a:off x="3732756" y="1315234"/>
            <a:ext cx="5498926" cy="584775"/>
          </a:xfrm>
          <a:prstGeom prst="rect">
            <a:avLst/>
          </a:prstGeom>
          <a:noFill/>
        </p:spPr>
        <p:txBody>
          <a:bodyPr wrap="square" rtlCol="0">
            <a:spAutoFit/>
          </a:bodyPr>
          <a:lstStyle/>
          <a:p>
            <a:r>
              <a:rPr lang="en-US" sz="3200" b="1" dirty="0"/>
              <a:t>          </a:t>
            </a:r>
            <a:r>
              <a:rPr lang="en-US" sz="3200" b="1" dirty="0" err="1"/>
              <a:t>Wokeness</a:t>
            </a:r>
            <a:endParaRPr lang="en-US" sz="3200" b="1" dirty="0"/>
          </a:p>
        </p:txBody>
      </p:sp>
      <p:sp>
        <p:nvSpPr>
          <p:cNvPr id="3" name="TextBox 2">
            <a:extLst>
              <a:ext uri="{FF2B5EF4-FFF2-40B4-BE49-F238E27FC236}">
                <a16:creationId xmlns:a16="http://schemas.microsoft.com/office/drawing/2014/main" id="{BDC5BC06-874F-3C43-B974-E8270CFDBFE3}"/>
              </a:ext>
            </a:extLst>
          </p:cNvPr>
          <p:cNvSpPr txBox="1"/>
          <p:nvPr/>
        </p:nvSpPr>
        <p:spPr>
          <a:xfrm>
            <a:off x="1503124" y="2217107"/>
            <a:ext cx="9632514" cy="2246769"/>
          </a:xfrm>
          <a:prstGeom prst="rect">
            <a:avLst/>
          </a:prstGeom>
          <a:noFill/>
        </p:spPr>
        <p:txBody>
          <a:bodyPr wrap="square" rtlCol="0">
            <a:spAutoFit/>
          </a:bodyPr>
          <a:lstStyle/>
          <a:p>
            <a:r>
              <a:rPr lang="en-US" sz="2800" b="0" i="0" u="none" strike="noStrike" dirty="0">
                <a:solidFill>
                  <a:srgbClr val="000000"/>
                </a:solidFill>
                <a:effectLst/>
                <a:latin typeface="Georgia" panose="02040502050405020303" pitchFamily="18" charset="0"/>
              </a:rPr>
              <a:t>If you think that views like Critical Race Theory, Gender or Queer Theory, etc. are so obviously correct that no decent and well-informed person could possibly object to them, and find it almost impossible to engage with anyone who thinks otherwise, you are woke.</a:t>
            </a:r>
            <a:endParaRPr lang="en-US" sz="2800" dirty="0">
              <a:latin typeface="Georgia" panose="02040502050405020303" pitchFamily="18" charset="0"/>
            </a:endParaRPr>
          </a:p>
        </p:txBody>
      </p:sp>
    </p:spTree>
    <p:extLst>
      <p:ext uri="{BB962C8B-B14F-4D97-AF65-F5344CB8AC3E}">
        <p14:creationId xmlns:p14="http://schemas.microsoft.com/office/powerpoint/2010/main" val="2973362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3D81E-94A9-83CD-711D-65745DF4CA8A}"/>
              </a:ext>
            </a:extLst>
          </p:cNvPr>
          <p:cNvPicPr>
            <a:picLocks noChangeAspect="1"/>
          </p:cNvPicPr>
          <p:nvPr/>
        </p:nvPicPr>
        <p:blipFill>
          <a:blip r:embed="rId2"/>
          <a:stretch>
            <a:fillRect/>
          </a:stretch>
        </p:blipFill>
        <p:spPr>
          <a:xfrm>
            <a:off x="-1" y="-208720"/>
            <a:ext cx="12314903" cy="7229724"/>
          </a:xfrm>
          <a:prstGeom prst="rect">
            <a:avLst/>
          </a:prstGeom>
        </p:spPr>
      </p:pic>
    </p:spTree>
    <p:extLst>
      <p:ext uri="{BB962C8B-B14F-4D97-AF65-F5344CB8AC3E}">
        <p14:creationId xmlns:p14="http://schemas.microsoft.com/office/powerpoint/2010/main" val="1772112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31783</TotalTime>
  <Words>3119</Words>
  <Application>Microsoft Macintosh PowerPoint</Application>
  <PresentationFormat>Widescreen</PresentationFormat>
  <Paragraphs>492</Paragraphs>
  <Slides>104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104</vt:i4>
      </vt:variant>
    </vt:vector>
  </HeadingPairs>
  <TitlesOfParts>
    <vt:vector size="117" baseType="lpstr">
      <vt:lpstr>-apple-system</vt:lpstr>
      <vt:lpstr>-webkit-standard</vt:lpstr>
      <vt:lpstr>APPLE CHANCERY</vt:lpstr>
      <vt:lpstr>Arial</vt:lpstr>
      <vt:lpstr>Calibri</vt:lpstr>
      <vt:lpstr>Calibri Light</vt:lpstr>
      <vt:lpstr>Georgia</vt:lpstr>
      <vt:lpstr>inherit</vt:lpstr>
      <vt:lpstr>Proxima Nova</vt:lpstr>
      <vt:lpstr>Proxima Nova Rg</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Theory, Social Justice and Wokeness How do we engage?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theory</vt:lpstr>
      <vt:lpstr>PowerPoint Presentation</vt:lpstr>
      <vt:lpstr>Contemporary Critical Theory</vt:lpstr>
      <vt:lpstr>PowerPoint Presentation</vt:lpstr>
      <vt:lpstr>PowerPoint Presentation</vt:lpstr>
      <vt:lpstr>PowerPoint Presentation</vt:lpstr>
      <vt:lpstr>PowerPoint Presentation</vt:lpstr>
      <vt:lpstr>PowerPoint Presentation</vt:lpstr>
      <vt:lpstr>PowerPoint Presentation</vt:lpstr>
      <vt:lpstr>Contemporary critical theory</vt:lpstr>
      <vt:lpstr>PowerPoint Presentation</vt:lpstr>
      <vt:lpstr>PowerPoint Presentation</vt:lpstr>
      <vt:lpstr>PowerPoint Presentation</vt:lpstr>
      <vt:lpstr>Contemporary critical theory</vt:lpstr>
      <vt:lpstr>PowerPoint Presentation</vt:lpstr>
      <vt:lpstr>PowerPoint Presentation</vt:lpstr>
      <vt:lpstr>PowerPoint Presentation</vt:lpstr>
      <vt:lpstr>PowerPoint Presentation</vt:lpstr>
      <vt:lpstr>Contemporary critical theory – Core Components</vt:lpstr>
      <vt:lpstr>PowerPoint Presentation</vt:lpstr>
      <vt:lpstr>PowerPoint Presentation</vt:lpstr>
      <vt:lpstr>PowerPoint Presentation</vt:lpstr>
      <vt:lpstr>PowerPoint Presentation</vt:lpstr>
      <vt:lpstr>PowerPoint Presentation</vt:lpstr>
      <vt:lpstr>Contemporary critical theory – Identity</vt:lpstr>
      <vt:lpstr>Contemporary critical theory</vt:lpstr>
      <vt:lpstr>PowerPoint Presentation</vt:lpstr>
      <vt:lpstr>PowerPoint Presentation</vt:lpstr>
      <vt:lpstr>Contemporary critical theory    …..forms of oppression</vt:lpstr>
      <vt:lpstr>PowerPoint Presentation</vt:lpstr>
      <vt:lpstr>PowerPoint Presentation</vt:lpstr>
      <vt:lpstr>Contemporary critical theory </vt:lpstr>
      <vt:lpstr>PowerPoint Presentation</vt:lpstr>
      <vt:lpstr>Contemporary critical theory </vt:lpstr>
      <vt:lpstr>Intersectionality</vt:lpstr>
      <vt:lpstr>PowerPoint Presentation</vt:lpstr>
      <vt:lpstr>Contemporary critical theory – Liberation            (Core Component #2)</vt:lpstr>
      <vt:lpstr>PowerPoint Presentation</vt:lpstr>
      <vt:lpstr>PowerPoint Presentation</vt:lpstr>
      <vt:lpstr>PowerPoint Presentation</vt:lpstr>
      <vt:lpstr>Contemporary critical theory – Liberation            (Core Component #2)</vt:lpstr>
      <vt:lpstr>Contemporary critical theory – Liberation social justice</vt:lpstr>
      <vt:lpstr>Contemporary critical theory – Liberation social justice</vt:lpstr>
      <vt:lpstr>PowerPoint Presentation</vt:lpstr>
      <vt:lpstr>PowerPoint Presentation</vt:lpstr>
      <vt:lpstr>PowerPoint Presentation</vt:lpstr>
      <vt:lpstr>Contemporary critical theory – Liberation … Example</vt:lpstr>
      <vt:lpstr>Contemporary critical theory – Liberation</vt:lpstr>
      <vt:lpstr>Contemporary critical theory – Liberation</vt:lpstr>
      <vt:lpstr>PowerPoint Presentation</vt:lpstr>
      <vt:lpstr>PowerPoint Presentation</vt:lpstr>
      <vt:lpstr>PowerPoint Presentation</vt:lpstr>
      <vt:lpstr>Contemporary critical theory – access to truth (Core component #3)</vt:lpstr>
      <vt:lpstr>PowerPoint Presentation</vt:lpstr>
      <vt:lpstr>PowerPoint Presentation</vt:lpstr>
      <vt:lpstr>PowerPoint Presentation</vt:lpstr>
      <vt:lpstr>PowerPoint Presentation</vt:lpstr>
      <vt:lpstr>PowerPoint Presentation</vt:lpstr>
      <vt:lpstr>Contemporary critical theory – access to truth</vt:lpstr>
      <vt:lpstr>PowerPoint Presentation</vt:lpstr>
      <vt:lpstr>PowerPoint Presentation</vt:lpstr>
      <vt:lpstr>PowerPoint Presentation</vt:lpstr>
      <vt:lpstr>Contemporary critical theory </vt:lpstr>
      <vt:lpstr>Contemporary critical theory – access to truth</vt:lpstr>
      <vt:lpstr>PowerPoint Presentation</vt:lpstr>
      <vt:lpstr>Contemporary critical theory – access to truth</vt:lpstr>
      <vt:lpstr>Contemporary critical theory – access to truth</vt:lpstr>
      <vt:lpstr>Contemporary critical theory – access to truth … The oppressed</vt:lpstr>
      <vt:lpstr>Contemporary critical theory – access to truth</vt:lpstr>
      <vt:lpstr>Contemporary critical theory – access to truth</vt:lpstr>
      <vt:lpstr>PowerPoint Presentation</vt:lpstr>
      <vt:lpstr>PowerPoint Presentation</vt:lpstr>
      <vt:lpstr>PowerPoint Presentation</vt:lpstr>
      <vt:lpstr>PowerPoint Presentation</vt:lpstr>
      <vt:lpstr>PowerPoint Presentation</vt:lpstr>
      <vt:lpstr>PowerPoint Presentation</vt:lpstr>
      <vt:lpstr>Our response How do we engage?</vt:lpstr>
      <vt:lpstr>Our response How do we engage?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Lennard</dc:creator>
  <cp:lastModifiedBy>Sammi Michaud</cp:lastModifiedBy>
  <cp:revision>385</cp:revision>
  <dcterms:created xsi:type="dcterms:W3CDTF">2018-05-18T18:36:49Z</dcterms:created>
  <dcterms:modified xsi:type="dcterms:W3CDTF">2023-10-12T16:10:49Z</dcterms:modified>
</cp:coreProperties>
</file>